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2"/>
  </p:notesMasterIdLst>
  <p:sldIdLst>
    <p:sldId id="256" r:id="rId2"/>
    <p:sldId id="257" r:id="rId3"/>
    <p:sldId id="264" r:id="rId4"/>
    <p:sldId id="262" r:id="rId5"/>
    <p:sldId id="263" r:id="rId6"/>
    <p:sldId id="267" r:id="rId7"/>
    <p:sldId id="258" r:id="rId8"/>
    <p:sldId id="259" r:id="rId9"/>
    <p:sldId id="260" r:id="rId10"/>
    <p:sldId id="271" r:id="rId11"/>
    <p:sldId id="266" r:id="rId12"/>
    <p:sldId id="275" r:id="rId13"/>
    <p:sldId id="280" r:id="rId14"/>
    <p:sldId id="273" r:id="rId15"/>
    <p:sldId id="265" r:id="rId16"/>
    <p:sldId id="276" r:id="rId17"/>
    <p:sldId id="270" r:id="rId18"/>
    <p:sldId id="277" r:id="rId19"/>
    <p:sldId id="278" r:id="rId20"/>
    <p:sldId id="272" r:id="rId21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1" autoAdjust="0"/>
    <p:restoredTop sz="94660"/>
  </p:normalViewPr>
  <p:slideViewPr>
    <p:cSldViewPr>
      <p:cViewPr>
        <p:scale>
          <a:sx n="75" d="100"/>
          <a:sy n="75" d="100"/>
        </p:scale>
        <p:origin x="-124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3E7F61-6929-4EAB-A39F-369E4824B12F}" type="datetimeFigureOut">
              <a:rPr lang="sv-SE" smtClean="0"/>
              <a:pPr/>
              <a:t>2015-07-24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4D5D38-DEEB-4CD4-A8B9-CF1C5328CA37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8B408-85C2-4D05-9CB5-CF330A8DC479}" type="slidenum">
              <a:rPr lang="sv-SE" smtClean="0"/>
              <a:pPr/>
              <a:t>4</a:t>
            </a:fld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7" name="Underrubrik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30" name="Platshållare fö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66877-F20B-46C3-BC65-22C423CF2332}" type="datetimeFigureOut">
              <a:rPr lang="sv-SE" smtClean="0"/>
              <a:pPr/>
              <a:t>2015-07-24</a:t>
            </a:fld>
            <a:endParaRPr lang="sv-SE"/>
          </a:p>
        </p:txBody>
      </p:sp>
      <p:sp>
        <p:nvSpPr>
          <p:cNvPr id="19" name="Platshållare för sidfo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7" name="Platshållare för bild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4E0D6-4600-4016-A2C3-7303F2F2921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66877-F20B-46C3-BC65-22C423CF2332}" type="datetimeFigureOut">
              <a:rPr lang="sv-SE" smtClean="0"/>
              <a:pPr/>
              <a:t>2015-07-24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4E0D6-4600-4016-A2C3-7303F2F2921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66877-F20B-46C3-BC65-22C423CF2332}" type="datetimeFigureOut">
              <a:rPr lang="sv-SE" smtClean="0"/>
              <a:pPr/>
              <a:t>2015-07-24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4E0D6-4600-4016-A2C3-7303F2F2921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66877-F20B-46C3-BC65-22C423CF2332}" type="datetimeFigureOut">
              <a:rPr lang="sv-SE" smtClean="0"/>
              <a:pPr/>
              <a:t>2015-07-24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4E0D6-4600-4016-A2C3-7303F2F2921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66877-F20B-46C3-BC65-22C423CF2332}" type="datetimeFigureOut">
              <a:rPr lang="sv-SE" smtClean="0"/>
              <a:pPr/>
              <a:t>2015-07-24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4E0D6-4600-4016-A2C3-7303F2F2921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66877-F20B-46C3-BC65-22C423CF2332}" type="datetimeFigureOut">
              <a:rPr lang="sv-SE" smtClean="0"/>
              <a:pPr/>
              <a:t>2015-07-24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4E0D6-4600-4016-A2C3-7303F2F2921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66877-F20B-46C3-BC65-22C423CF2332}" type="datetimeFigureOut">
              <a:rPr lang="sv-SE" smtClean="0"/>
              <a:pPr/>
              <a:t>2015-07-24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4E0D6-4600-4016-A2C3-7303F2F2921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66877-F20B-46C3-BC65-22C423CF2332}" type="datetimeFigureOut">
              <a:rPr lang="sv-SE" smtClean="0"/>
              <a:pPr/>
              <a:t>2015-07-24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4E0D6-4600-4016-A2C3-7303F2F2921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66877-F20B-46C3-BC65-22C423CF2332}" type="datetimeFigureOut">
              <a:rPr lang="sv-SE" smtClean="0"/>
              <a:pPr/>
              <a:t>2015-07-24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4E0D6-4600-4016-A2C3-7303F2F2921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66877-F20B-46C3-BC65-22C423CF2332}" type="datetimeFigureOut">
              <a:rPr lang="sv-SE" smtClean="0"/>
              <a:pPr/>
              <a:t>2015-07-24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4E0D6-4600-4016-A2C3-7303F2F2921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med klippt och rundat hör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ätvinklig triangel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66877-F20B-46C3-BC65-22C423CF2332}" type="datetimeFigureOut">
              <a:rPr lang="sv-SE" smtClean="0"/>
              <a:pPr/>
              <a:t>2015-07-24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514E0D6-4600-4016-A2C3-7303F2F29212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  <p:sp>
        <p:nvSpPr>
          <p:cNvPr id="10" name="Frihandsfigu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ihandsfigu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ihandsfigu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ihandsfigu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Platshållare för rubrik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0" name="Platshållare för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10" name="Platshållare för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2466877-F20B-46C3-BC65-22C423CF2332}" type="datetimeFigureOut">
              <a:rPr lang="sv-SE" smtClean="0"/>
              <a:pPr/>
              <a:t>2015-07-24</a:t>
            </a:fld>
            <a:endParaRPr lang="sv-SE"/>
          </a:p>
        </p:txBody>
      </p:sp>
      <p:sp>
        <p:nvSpPr>
          <p:cNvPr id="22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18" name="Platshållare för bildnumm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514E0D6-4600-4016-A2C3-7303F2F29212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2" name="Grup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ihandsfigu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ihandsfigu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b&#228;rbar\Desktop\P8310626.AVI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sbethnilsson.se/" TargetMode="External"/><Relationship Id="rId2" Type="http://schemas.openxmlformats.org/officeDocument/2006/relationships/hyperlink" Target="mailto:lisbeth.nilsson@med.lu.s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se.linkedin.com/pub/lisbeth-nilsson/25/745/1a2" TargetMode="External"/><Relationship Id="rId4" Type="http://schemas.openxmlformats.org/officeDocument/2006/relationships/hyperlink" Target="http://www.researchgate.net/profile/Lisbeth_Nilsson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d.komforb.se/4.4aba317a11cfe110083800016.html?query=(++a*)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0" y="83671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sv-SE" dirty="0" smtClean="0">
                <a:solidFill>
                  <a:srgbClr val="FFC000"/>
                </a:solidFill>
              </a:rPr>
              <a:t>Köra för att </a:t>
            </a:r>
            <a:r>
              <a:rPr lang="sv-SE" dirty="0" err="1" smtClean="0">
                <a:solidFill>
                  <a:srgbClr val="FFC000"/>
                </a:solidFill>
              </a:rPr>
              <a:t>Lära™</a:t>
            </a:r>
            <a:r>
              <a:rPr lang="sv-SE" dirty="0" smtClean="0">
                <a:solidFill>
                  <a:srgbClr val="FFC000"/>
                </a:solidFill>
              </a:rPr>
              <a:t> – en övning som stimulerar</a:t>
            </a:r>
            <a:endParaRPr lang="sv-SE" dirty="0">
              <a:solidFill>
                <a:srgbClr val="FFC000"/>
              </a:solidFill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323528" y="3140968"/>
            <a:ext cx="2952328" cy="3384376"/>
          </a:xfrm>
        </p:spPr>
        <p:txBody>
          <a:bodyPr>
            <a:normAutofit lnSpcReduction="10000"/>
          </a:bodyPr>
          <a:lstStyle/>
          <a:p>
            <a:r>
              <a:rPr lang="sv-SE" b="1" dirty="0" smtClean="0"/>
              <a:t>Lisbeth Nilsson</a:t>
            </a:r>
          </a:p>
          <a:p>
            <a:r>
              <a:rPr lang="sv-SE" dirty="0" smtClean="0"/>
              <a:t>Dr med vet, arbetsterapeut och specialist</a:t>
            </a:r>
          </a:p>
          <a:p>
            <a:r>
              <a:rPr lang="sv-SE" dirty="0"/>
              <a:t>a</a:t>
            </a:r>
            <a:r>
              <a:rPr lang="sv-SE" dirty="0" smtClean="0"/>
              <a:t>ssocierad till Lunds universitet och Norrbottens läns landsting</a:t>
            </a:r>
            <a:endParaRPr lang="sv-SE" dirty="0"/>
          </a:p>
        </p:txBody>
      </p:sp>
      <p:pic>
        <p:nvPicPr>
          <p:cNvPr id="1027" name="Picture 3" descr="C:\Users\bärbar\Pictures\IMG_4694-CLARA_redigerad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2708920"/>
            <a:ext cx="3816424" cy="38545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FFC000"/>
                </a:solidFill>
              </a:rPr>
              <a:t>ALP - verktyget</a:t>
            </a:r>
            <a:endParaRPr lang="sv-SE" dirty="0">
              <a:solidFill>
                <a:srgbClr val="FFC000"/>
              </a:solidFill>
            </a:endParaRPr>
          </a:p>
        </p:txBody>
      </p:sp>
      <p:sp>
        <p:nvSpPr>
          <p:cNvPr id="6" name="Platshållare för text 5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8146104" cy="1804456"/>
          </a:xfrm>
        </p:spPr>
        <p:txBody>
          <a:bodyPr>
            <a:normAutofit/>
          </a:bodyPr>
          <a:lstStyle/>
          <a:p>
            <a:r>
              <a:rPr lang="sv-SE" b="1" dirty="0" smtClean="0"/>
              <a:t>ALP = A</a:t>
            </a:r>
            <a:r>
              <a:rPr lang="sv-SE" dirty="0" smtClean="0"/>
              <a:t>vgöra fas i </a:t>
            </a:r>
            <a:r>
              <a:rPr lang="sv-SE" b="1" dirty="0" smtClean="0"/>
              <a:t>L</a:t>
            </a:r>
            <a:r>
              <a:rPr lang="sv-SE" dirty="0" smtClean="0"/>
              <a:t>ärande </a:t>
            </a:r>
            <a:r>
              <a:rPr lang="sv-SE" b="1" dirty="0" smtClean="0"/>
              <a:t>P</a:t>
            </a:r>
            <a:r>
              <a:rPr lang="sv-SE" dirty="0" smtClean="0"/>
              <a:t>rocessen</a:t>
            </a:r>
          </a:p>
          <a:p>
            <a:endParaRPr lang="sv-SE" dirty="0" smtClean="0"/>
          </a:p>
          <a:p>
            <a:r>
              <a:rPr lang="sv-SE" dirty="0" smtClean="0"/>
              <a:t>Ett  verktyg för att bedöma och främja lärande av verktygsanvändning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43514" y="6391275"/>
            <a:ext cx="390048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3"/>
          <p:cNvCxnSpPr/>
          <p:nvPr/>
        </p:nvCxnSpPr>
        <p:spPr>
          <a:xfrm>
            <a:off x="323528" y="2132856"/>
            <a:ext cx="8351837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ALP-verktyget  </a:t>
            </a:r>
            <a:r>
              <a:rPr lang="sv-SE" sz="3200" dirty="0" smtClean="0"/>
              <a:t>består av 2 delar</a:t>
            </a:r>
            <a:endParaRPr lang="sv-SE" sz="3200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389120"/>
          </a:xfrm>
        </p:spPr>
        <p:txBody>
          <a:bodyPr/>
          <a:lstStyle/>
          <a:p>
            <a:pPr>
              <a:buNone/>
            </a:pPr>
            <a:endParaRPr lang="sv-SE" dirty="0" smtClean="0"/>
          </a:p>
          <a:p>
            <a:pPr>
              <a:buNone/>
            </a:pPr>
            <a:r>
              <a:rPr lang="sv-SE" sz="3600" dirty="0" smtClean="0"/>
              <a:t>ALP-instrumentet </a:t>
            </a:r>
          </a:p>
          <a:p>
            <a:r>
              <a:rPr lang="sv-SE" dirty="0" smtClean="0"/>
              <a:t>Lärandeprocessen har åtta faser, från</a:t>
            </a:r>
          </a:p>
          <a:p>
            <a:pPr>
              <a:buNone/>
            </a:pPr>
            <a:r>
              <a:rPr lang="sv-SE" dirty="0" smtClean="0"/>
              <a:t>		</a:t>
            </a:r>
            <a:r>
              <a:rPr lang="sv-SE" i="1" dirty="0" smtClean="0"/>
              <a:t>1 – nybörjare</a:t>
            </a:r>
            <a:r>
              <a:rPr lang="sv-SE" dirty="0" smtClean="0"/>
              <a:t> till </a:t>
            </a:r>
            <a:r>
              <a:rPr lang="sv-SE" i="1" dirty="0" smtClean="0"/>
              <a:t>8 expert </a:t>
            </a:r>
          </a:p>
          <a:p>
            <a:r>
              <a:rPr lang="sv-SE" dirty="0" smtClean="0"/>
              <a:t>Faserna delas in i tre stadier: utforskning av   	</a:t>
            </a:r>
            <a:r>
              <a:rPr lang="sv-SE" i="1" dirty="0" smtClean="0"/>
              <a:t>funktioner</a:t>
            </a:r>
            <a:r>
              <a:rPr lang="sv-SE" dirty="0" smtClean="0"/>
              <a:t>, </a:t>
            </a:r>
            <a:r>
              <a:rPr lang="sv-SE" i="1" dirty="0" smtClean="0"/>
              <a:t>sekvensering</a:t>
            </a:r>
            <a:r>
              <a:rPr lang="sv-SE" dirty="0" smtClean="0"/>
              <a:t> och </a:t>
            </a:r>
            <a:r>
              <a:rPr lang="sv-SE" i="1" dirty="0" smtClean="0"/>
              <a:t>användning</a:t>
            </a:r>
          </a:p>
          <a:p>
            <a:pPr>
              <a:buNone/>
            </a:pPr>
            <a:r>
              <a:rPr lang="sv-SE" dirty="0" smtClean="0"/>
              <a:t> OCH</a:t>
            </a:r>
          </a:p>
          <a:p>
            <a:pPr>
              <a:buNone/>
            </a:pPr>
            <a:r>
              <a:rPr lang="sv-SE" sz="3600" dirty="0" smtClean="0"/>
              <a:t>Strategier som främjar lärandet</a:t>
            </a:r>
            <a:endParaRPr lang="sv-SE" sz="3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 1"/>
          <p:cNvGraphicFramePr>
            <a:graphicFrameLocks noGrp="1"/>
          </p:cNvGraphicFramePr>
          <p:nvPr/>
        </p:nvGraphicFramePr>
        <p:xfrm>
          <a:off x="755576" y="1340768"/>
          <a:ext cx="7632848" cy="5251875"/>
        </p:xfrm>
        <a:graphic>
          <a:graphicData uri="http://schemas.openxmlformats.org/drawingml/2006/table">
            <a:tbl>
              <a:tblPr/>
              <a:tblGrid>
                <a:gridCol w="393540"/>
                <a:gridCol w="1262644"/>
                <a:gridCol w="1195416"/>
                <a:gridCol w="1640152"/>
                <a:gridCol w="956153"/>
                <a:gridCol w="1536871"/>
                <a:gridCol w="648072"/>
              </a:tblGrid>
              <a:tr h="345767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v-SE" sz="105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FAS</a:t>
                      </a:r>
                      <a:endParaRPr lang="sv-SE" sz="105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v-SE" sz="105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Uppmärksamhet</a:t>
                      </a:r>
                      <a:endParaRPr lang="sv-SE" sz="105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v-SE" sz="105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Aktivitet &amp; Rörelse</a:t>
                      </a:r>
                      <a:endParaRPr lang="sv-SE" sz="105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v-SE" sz="105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Förståelse av verktygsanvändning</a:t>
                      </a:r>
                      <a:endParaRPr lang="sv-SE" sz="105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v-SE" sz="105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Uttryck &amp; Känslor</a:t>
                      </a:r>
                      <a:endParaRPr lang="sv-SE" sz="105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v-SE" sz="105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Samspel &amp; Kommunikation</a:t>
                      </a:r>
                      <a:endParaRPr lang="sv-SE" sz="105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v-SE" sz="105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STADIE</a:t>
                      </a:r>
                      <a:endParaRPr lang="sv-SE" sz="105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6286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b="0" dirty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Uppmärksamhet väl grundad och vidmakthållen</a:t>
                      </a: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Verksamhet, består av två eller flera aktiviteter</a:t>
                      </a: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Integrerad</a:t>
                      </a:r>
                      <a:endParaRPr lang="sv-SE" sz="11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användning</a:t>
                      </a:r>
                      <a:endParaRPr lang="sv-SE" sz="11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Beroende av vilka ”andra” aktiviteter som utförs</a:t>
                      </a: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Integrerat samspel på flera nivåer </a:t>
                      </a: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sv-SE" sz="9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Utforskar</a:t>
                      </a: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sv-SE" sz="1050" b="1" dirty="0">
                          <a:latin typeface="Arial Black" pitchFamily="34" charset="0"/>
                          <a:ea typeface="Verdana" pitchFamily="34" charset="0"/>
                          <a:cs typeface="Verdana" pitchFamily="34" charset="0"/>
                        </a:rPr>
                        <a:t>ANVÄNDNING</a:t>
                      </a:r>
                      <a:endParaRPr lang="sv-SE" sz="1050" dirty="0">
                        <a:latin typeface="Arial Black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sv-SE" sz="9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Kropp, maskin, omgivning, verksamhet</a:t>
                      </a:r>
                    </a:p>
                  </a:txBody>
                  <a:tcPr marL="41564" marR="41564" marT="0" marB="0" vert="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106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b="0" dirty="0" smtClean="0">
                          <a:latin typeface="Times New Roman"/>
                          <a:ea typeface="Calibri"/>
                          <a:cs typeface="Times New Roman"/>
                        </a:rPr>
                        <a:t>7 </a:t>
                      </a:r>
                      <a:endParaRPr lang="sv-SE" sz="2400" b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Uppmärksamheten kan fördelas på flera saker</a:t>
                      </a: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En verksamhet för sin egen skull</a:t>
                      </a: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Använder verktyget med precision o flyt</a:t>
                      </a: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Glädje, lycka</a:t>
                      </a: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Tillfredsställelse</a:t>
                      </a: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Konkurrerande samtidigt samspel </a:t>
                      </a: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6286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b="0" dirty="0">
                          <a:latin typeface="Times New Roman"/>
                          <a:ea typeface="Calibri"/>
                          <a:cs typeface="Times New Roman"/>
                        </a:rPr>
                        <a:t>6  </a:t>
                      </a: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Uppmärksamheten kan vara riktad mot mer än en sak men blir lätt avbruten</a:t>
                      </a: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v-SE" sz="11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Aktivitet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målriktad</a:t>
                      </a: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Kompetent </a:t>
                      </a:r>
                      <a:endParaRPr lang="sv-SE" sz="11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användning</a:t>
                      </a:r>
                      <a:endParaRPr lang="sv-SE" sz="11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Allvarlig</a:t>
                      </a: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Nöjd </a:t>
                      </a: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Skrattar</a:t>
                      </a: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Ivrig</a:t>
                      </a: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Konsekutivt samspel på ett plan i taget</a:t>
                      </a: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510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b="0" dirty="0">
                          <a:latin typeface="Times New Roman"/>
                          <a:ea typeface="Calibri"/>
                          <a:cs typeface="Times New Roman"/>
                        </a:rPr>
                        <a:t>5  </a:t>
                      </a: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Uppmärksamhet i två kanaler</a:t>
                      </a: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Aktiv, </a:t>
                      </a:r>
                      <a:r>
                        <a:rPr lang="sv-SE" sz="8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koncentrerad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Sekvenser av kedjor av akter</a:t>
                      </a: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Idén om kompetent användning föds</a:t>
                      </a: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Ivrig, Ler</a:t>
                      </a: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Allvarlig</a:t>
                      </a: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Frustration</a:t>
                      </a: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Dubbelriktat samspel</a:t>
                      </a: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Triadiskt samspel</a:t>
                      </a: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sv-SE" sz="9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Utforskar</a:t>
                      </a:r>
                      <a:r>
                        <a:rPr lang="sv-SE" sz="9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sv-SE" sz="1050" b="1" dirty="0">
                          <a:latin typeface="Aharoni" pitchFamily="2" charset="-79"/>
                          <a:ea typeface="Tahoma" pitchFamily="34" charset="0"/>
                          <a:cs typeface="Aharoni" pitchFamily="2" charset="-79"/>
                        </a:rPr>
                        <a:t>SEKVENSERING</a:t>
                      </a:r>
                      <a:endParaRPr lang="sv-SE" sz="1050" dirty="0">
                        <a:latin typeface="Aharoni" pitchFamily="2" charset="-79"/>
                        <a:ea typeface="Tahoma" pitchFamily="34" charset="0"/>
                        <a:cs typeface="Aharoni" pitchFamily="2" charset="-79"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sv-SE" sz="9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Kr0pp, maskin, omgivning</a:t>
                      </a:r>
                    </a:p>
                  </a:txBody>
                  <a:tcPr marL="41564" marR="41564" marT="0" marB="0" vert="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985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b="0" dirty="0">
                          <a:latin typeface="Times New Roman"/>
                          <a:ea typeface="Calibri"/>
                          <a:cs typeface="Times New Roman"/>
                        </a:rPr>
                        <a:t>4 </a:t>
                      </a: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Uppmärksamhet i en kanal i taget men kan skifta spontant</a:t>
                      </a: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Kedjor av akter</a:t>
                      </a: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Utforskar utvidgad </a:t>
                      </a: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verktygshantering</a:t>
                      </a: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Allvarlig</a:t>
                      </a: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Ler</a:t>
                      </a: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Skrattar </a:t>
                      </a:r>
                      <a:r>
                        <a:rPr lang="sv-SE" sz="8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ibland</a:t>
                      </a:r>
                      <a:endParaRPr lang="sv-SE" sz="80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Enkelriktat samspel</a:t>
                      </a: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510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b="0" dirty="0">
                          <a:latin typeface="Times New Roman"/>
                          <a:ea typeface="Calibri"/>
                          <a:cs typeface="Times New Roman"/>
                        </a:rPr>
                        <a:t>3 </a:t>
                      </a: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Uppmärksamhet i en kanal men kan skifta kanal</a:t>
                      </a: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Akt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målriktad</a:t>
                      </a: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v-SE" sz="11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Grundläggande användning</a:t>
                      </a:r>
                      <a:endParaRPr lang="sv-SE" sz="11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Allvarlig</a:t>
                      </a: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Nöjd</a:t>
                      </a: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Ler</a:t>
                      </a: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Kan inleda samspel</a:t>
                      </a: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sv-SE" sz="9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Utforskar </a:t>
                      </a: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sv-SE" sz="1050" b="1" dirty="0">
                          <a:latin typeface="Aharoni" pitchFamily="2" charset="-79"/>
                          <a:ea typeface="Tahoma" pitchFamily="34" charset="0"/>
                          <a:cs typeface="Aharoni" pitchFamily="2" charset="-79"/>
                        </a:rPr>
                        <a:t>FUNKTIONER</a:t>
                      </a:r>
                      <a:endParaRPr lang="sv-SE" sz="1050" dirty="0">
                        <a:latin typeface="Aharoni" pitchFamily="2" charset="-79"/>
                        <a:ea typeface="Tahoma" pitchFamily="34" charset="0"/>
                        <a:cs typeface="Aharoni" pitchFamily="2" charset="-79"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sv-SE" sz="9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kropp, maskin</a:t>
                      </a:r>
                    </a:p>
                  </a:txBody>
                  <a:tcPr marL="41564" marR="41564" marT="0" marB="0" vert="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62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b="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Uppmärksamhet i en kanal</a:t>
                      </a: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 dirty="0" err="1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Förstadie</a:t>
                      </a:r>
                      <a:r>
                        <a:rPr lang="sv-SE" sz="8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till akt</a:t>
                      </a: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Idén om grundläggande användning föds</a:t>
                      </a: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Nöjd</a:t>
                      </a: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Nyfiken</a:t>
                      </a: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Ängslig</a:t>
                      </a: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Arg</a:t>
                      </a: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Kan ge gensvar på samspel</a:t>
                      </a: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4584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b="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v-SE" sz="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Extremt lättstörd</a:t>
                      </a:r>
                      <a:endParaRPr lang="sv-SE" sz="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Passiv eller ängslig</a:t>
                      </a:r>
                      <a:endParaRPr lang="sv-SE" sz="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Ivrig</a:t>
                      </a: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Ingen </a:t>
                      </a:r>
                      <a:r>
                        <a:rPr lang="sv-SE" sz="8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aktivitet</a:t>
                      </a: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Avvisande</a:t>
                      </a: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Ingen eller en mycket vag idé om användningen av </a:t>
                      </a:r>
                      <a:r>
                        <a:rPr lang="sv-SE" sz="8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verktyget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Öppen</a:t>
                      </a: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Neutral</a:t>
                      </a: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Ängslan</a:t>
                      </a: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Inget eller mycket ringa gensvar på samspel</a:t>
                      </a: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8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Undvikande</a:t>
                      </a:r>
                      <a:endParaRPr lang="sv-SE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ruta 2"/>
          <p:cNvSpPr txBox="1"/>
          <p:nvPr/>
        </p:nvSpPr>
        <p:spPr>
          <a:xfrm>
            <a:off x="1115616" y="620688"/>
            <a:ext cx="73940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000" dirty="0" smtClean="0">
                <a:latin typeface="+mj-lt"/>
              </a:rPr>
              <a:t>ALP – instrumentet </a:t>
            </a:r>
            <a:r>
              <a:rPr lang="sv-SE" dirty="0" smtClean="0">
                <a:latin typeface="+mj-lt"/>
              </a:rPr>
              <a:t>(Nilsson &amp; </a:t>
            </a:r>
            <a:r>
              <a:rPr lang="sv-SE" dirty="0" err="1" smtClean="0">
                <a:latin typeface="+mj-lt"/>
              </a:rPr>
              <a:t>Durkin</a:t>
            </a:r>
            <a:r>
              <a:rPr lang="sv-SE" dirty="0" smtClean="0">
                <a:latin typeface="+mj-lt"/>
              </a:rPr>
              <a:t>, in press JRRD) </a:t>
            </a:r>
            <a:endParaRPr lang="sv-SE" dirty="0">
              <a:latin typeface="+mj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3"/>
          <p:cNvCxnSpPr/>
          <p:nvPr/>
        </p:nvCxnSpPr>
        <p:spPr>
          <a:xfrm>
            <a:off x="323528" y="1844824"/>
            <a:ext cx="8351837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" name="Rubrik 4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Strategier som främjar lärandet</a:t>
            </a:r>
            <a:r>
              <a:rPr lang="sv-SE" sz="3200" dirty="0" smtClean="0"/>
              <a:t/>
            </a:r>
            <a:br>
              <a:rPr lang="sv-SE" sz="3200" dirty="0" smtClean="0"/>
            </a:br>
            <a:endParaRPr lang="sv-SE" sz="3200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3891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sv-SE" sz="3200" dirty="0" smtClean="0"/>
          </a:p>
          <a:p>
            <a:pPr>
              <a:buNone/>
            </a:pPr>
            <a:r>
              <a:rPr lang="sv-SE" sz="3200" dirty="0" smtClean="0"/>
              <a:t>Dialogpedagogik</a:t>
            </a:r>
          </a:p>
          <a:p>
            <a:pPr>
              <a:buNone/>
            </a:pPr>
            <a:r>
              <a:rPr lang="sv-SE" dirty="0" smtClean="0"/>
              <a:t>Ömsesidighet i samspelet </a:t>
            </a:r>
          </a:p>
          <a:p>
            <a:pPr>
              <a:buNone/>
            </a:pPr>
            <a:r>
              <a:rPr lang="sv-SE" dirty="0" smtClean="0"/>
              <a:t>Samkonstruktion av övningen</a:t>
            </a:r>
          </a:p>
          <a:p>
            <a:pPr>
              <a:buNone/>
            </a:pPr>
            <a:r>
              <a:rPr lang="sv-SE" dirty="0" smtClean="0"/>
              <a:t>Främja förståelse för problemlösning</a:t>
            </a:r>
          </a:p>
          <a:p>
            <a:pPr>
              <a:buNone/>
            </a:pPr>
            <a:r>
              <a:rPr lang="sv-SE" dirty="0" smtClean="0"/>
              <a:t>Växla mellan svårt - anspänning och lätt – avslappning</a:t>
            </a:r>
          </a:p>
          <a:p>
            <a:pPr>
              <a:buNone/>
            </a:pPr>
            <a:r>
              <a:rPr lang="sv-SE" dirty="0" smtClean="0"/>
              <a:t>Växla mellan allvar och det som är roligt och lustfyllt</a:t>
            </a:r>
          </a:p>
          <a:p>
            <a:pPr>
              <a:buNone/>
            </a:pPr>
            <a:r>
              <a:rPr lang="sv-SE" dirty="0" smtClean="0"/>
              <a:t>Lämna över ansvar till den som övar</a:t>
            </a:r>
          </a:p>
          <a:p>
            <a:pPr>
              <a:buNone/>
            </a:pPr>
            <a:r>
              <a:rPr lang="sv-SE" dirty="0" smtClean="0"/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FFC000"/>
                </a:solidFill>
              </a:rPr>
              <a:t>Evidens och forskning</a:t>
            </a:r>
            <a:endParaRPr lang="sv-SE" dirty="0">
              <a:solidFill>
                <a:srgbClr val="FFC000"/>
              </a:solidFill>
            </a:endParaRP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Evidens som finns idag</a:t>
            </a:r>
          </a:p>
          <a:p>
            <a:r>
              <a:rPr lang="sv-SE" dirty="0" smtClean="0"/>
              <a:t>Pågående forskning</a:t>
            </a:r>
          </a:p>
          <a:p>
            <a:r>
              <a:rPr lang="sv-SE" dirty="0" smtClean="0"/>
              <a:t>Var används metoden</a:t>
            </a:r>
            <a:endParaRPr lang="sv-SE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43514" y="6391275"/>
            <a:ext cx="390048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Evidens för Köra för att </a:t>
            </a:r>
            <a:r>
              <a:rPr lang="sv-SE" dirty="0" err="1" smtClean="0"/>
              <a:t>Lära™</a:t>
            </a:r>
            <a:r>
              <a:rPr lang="sv-SE" dirty="0" smtClean="0"/>
              <a:t>  </a:t>
            </a:r>
            <a:endParaRPr lang="sv-SE" sz="4000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38912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  <a:buNone/>
            </a:pPr>
            <a:endParaRPr lang="sv-SE" sz="40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sv-SE" dirty="0" smtClean="0"/>
              <a:t>Forskningen har pågått sedan 1993</a:t>
            </a:r>
          </a:p>
          <a:p>
            <a:r>
              <a:rPr lang="sv-SE" dirty="0" smtClean="0"/>
              <a:t>Kvalitativ metod</a:t>
            </a:r>
          </a:p>
          <a:p>
            <a:r>
              <a:rPr lang="sv-SE" dirty="0" smtClean="0"/>
              <a:t>Studierna utförda i vanliga verksamheter </a:t>
            </a:r>
          </a:p>
          <a:p>
            <a:r>
              <a:rPr lang="sv-SE" dirty="0" smtClean="0"/>
              <a:t>Deltagarnas åldrar: från 3 månader till 86 år</a:t>
            </a:r>
          </a:p>
          <a:p>
            <a:r>
              <a:rPr lang="sv-SE" dirty="0" smtClean="0"/>
              <a:t>Avhandlingen 2007: resultat från </a:t>
            </a:r>
          </a:p>
          <a:p>
            <a:pPr lvl="1"/>
            <a:r>
              <a:rPr lang="sv-SE" dirty="0" smtClean="0"/>
              <a:t>109 barn o vuxna med kognitiva funktionsnedsättningar </a:t>
            </a:r>
          </a:p>
          <a:p>
            <a:pPr lvl="1"/>
            <a:r>
              <a:rPr lang="sv-SE" dirty="0" smtClean="0"/>
              <a:t>17 spädbarn med typisk utveckling</a:t>
            </a:r>
          </a:p>
          <a:p>
            <a:r>
              <a:rPr lang="sv-SE" dirty="0" smtClean="0"/>
              <a:t>Alla möjliga orsaker till de kognitiva svårigheterna</a:t>
            </a:r>
          </a:p>
          <a:p>
            <a:r>
              <a:rPr lang="sv-SE" dirty="0" smtClean="0"/>
              <a:t>Gående deltagare</a:t>
            </a:r>
          </a:p>
          <a:p>
            <a:pPr lvl="1">
              <a:buNone/>
            </a:pPr>
            <a:endParaRPr lang="sv-SE" dirty="0" smtClean="0"/>
          </a:p>
          <a:p>
            <a:endParaRPr lang="sv-SE" dirty="0"/>
          </a:p>
        </p:txBody>
      </p:sp>
      <p:cxnSp>
        <p:nvCxnSpPr>
          <p:cNvPr id="7" name="Rak 6"/>
          <p:cNvCxnSpPr/>
          <p:nvPr/>
        </p:nvCxnSpPr>
        <p:spPr>
          <a:xfrm>
            <a:off x="323528" y="1988840"/>
            <a:ext cx="8351837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Publikationer – </a:t>
            </a:r>
            <a:r>
              <a:rPr lang="sv-SE" sz="4000" dirty="0" smtClean="0"/>
              <a:t>i tidskrifter</a:t>
            </a:r>
            <a:endParaRPr lang="sv-SE" sz="4000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389120"/>
          </a:xfrm>
        </p:spPr>
        <p:txBody>
          <a:bodyPr>
            <a:normAutofit fontScale="40000" lnSpcReduction="20000"/>
          </a:bodyPr>
          <a:lstStyle/>
          <a:p>
            <a:pPr>
              <a:spcBef>
                <a:spcPts val="600"/>
              </a:spcBef>
              <a:buNone/>
            </a:pPr>
            <a:endParaRPr lang="sv-SE" sz="40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sv-SE" sz="3500" dirty="0" smtClean="0"/>
              <a:t>Nilsson, L., &amp; </a:t>
            </a:r>
            <a:r>
              <a:rPr lang="sv-SE" sz="3500" dirty="0" err="1" smtClean="0"/>
              <a:t>Durkin</a:t>
            </a:r>
            <a:r>
              <a:rPr lang="sv-SE" sz="3500" dirty="0" smtClean="0"/>
              <a:t>, J. (in press). </a:t>
            </a:r>
            <a:r>
              <a:rPr lang="en-US" sz="3500" dirty="0" smtClean="0"/>
              <a:t>Assessment of learning powered mobility use – applying Grounded Theory to occupational performance. </a:t>
            </a:r>
            <a:r>
              <a:rPr lang="en-US" sz="3500" i="1" dirty="0" smtClean="0"/>
              <a:t>Journal of rehabilitation research and development.</a:t>
            </a:r>
            <a:endParaRPr lang="sv-SE" sz="3500" dirty="0" smtClean="0"/>
          </a:p>
          <a:p>
            <a:r>
              <a:rPr lang="sv-SE" sz="3500" dirty="0" smtClean="0"/>
              <a:t>Nilsson, L. (2012). Driving to </a:t>
            </a:r>
            <a:r>
              <a:rPr lang="sv-SE" sz="3500" dirty="0" err="1" smtClean="0"/>
              <a:t>Learn</a:t>
            </a:r>
            <a:r>
              <a:rPr lang="sv-SE" sz="3500" dirty="0" smtClean="0"/>
              <a:t>. A new intervention for </a:t>
            </a:r>
            <a:r>
              <a:rPr lang="sv-SE" sz="3500" dirty="0" err="1" smtClean="0"/>
              <a:t>people</a:t>
            </a:r>
            <a:r>
              <a:rPr lang="sv-SE" sz="3500" dirty="0" smtClean="0"/>
              <a:t> with stroke and spatial </a:t>
            </a:r>
            <a:r>
              <a:rPr lang="sv-SE" sz="3500" dirty="0" err="1" smtClean="0"/>
              <a:t>neglect</a:t>
            </a:r>
            <a:r>
              <a:rPr lang="sv-SE" sz="3500" dirty="0" smtClean="0"/>
              <a:t>. </a:t>
            </a:r>
            <a:r>
              <a:rPr lang="en-US" sz="3500" i="1" dirty="0" smtClean="0"/>
              <a:t>Posture and Mobility Group Journal </a:t>
            </a:r>
            <a:r>
              <a:rPr lang="en-US" sz="3500" dirty="0" smtClean="0"/>
              <a:t>29(2),15-19.</a:t>
            </a:r>
            <a:endParaRPr lang="sv-SE" sz="3500" dirty="0" smtClean="0"/>
          </a:p>
          <a:p>
            <a:r>
              <a:rPr lang="sv-SE" sz="3500" dirty="0" smtClean="0"/>
              <a:t>Nilsson, L., Eklund, M., &amp; Nyberg, P. (2011). </a:t>
            </a:r>
            <a:r>
              <a:rPr lang="en-US" sz="3500" dirty="0" smtClean="0"/>
              <a:t>Driving to Learn in powered wheelchair. The inter-rater reliability of a tool for assessment of joystick-use. </a:t>
            </a:r>
            <a:r>
              <a:rPr lang="en-US" sz="3500" i="1" dirty="0" smtClean="0"/>
              <a:t>Australian Occupational Therapy Journal.</a:t>
            </a:r>
            <a:endParaRPr lang="sv-SE" sz="3500" dirty="0" smtClean="0"/>
          </a:p>
          <a:p>
            <a:r>
              <a:rPr lang="sv-SE" sz="3500" dirty="0" smtClean="0"/>
              <a:t>Nilsson, L., Eklund, M., Nyberg, P., &amp; </a:t>
            </a:r>
            <a:r>
              <a:rPr lang="sv-SE" sz="3500" dirty="0" err="1" smtClean="0"/>
              <a:t>Thulesius</a:t>
            </a:r>
            <a:r>
              <a:rPr lang="sv-SE" sz="3500" dirty="0" smtClean="0"/>
              <a:t>, H. (2011). </a:t>
            </a:r>
            <a:r>
              <a:rPr lang="en-US" sz="3500" dirty="0" smtClean="0"/>
              <a:t>Driving to Learn in a Powered  Wheelchair: Identification of the Process of Growing Consciousness of Joystick-use in People with Profound Cognitive Disabilities. </a:t>
            </a:r>
            <a:r>
              <a:rPr lang="en-US" sz="3500" i="1" dirty="0" smtClean="0"/>
              <a:t>The American Journal of Occupational Therapy</a:t>
            </a:r>
            <a:r>
              <a:rPr lang="en-US" sz="3500" dirty="0" smtClean="0"/>
              <a:t>, Nov-Dec issue.</a:t>
            </a:r>
            <a:endParaRPr lang="sv-SE" sz="3500" dirty="0" smtClean="0"/>
          </a:p>
          <a:p>
            <a:r>
              <a:rPr lang="en-US" sz="3500" dirty="0" smtClean="0"/>
              <a:t>Nilsson, L. (2011). Communication mediated by a powered wheelchair: People with profound  cognitive disabilities. </a:t>
            </a:r>
            <a:r>
              <a:rPr lang="en-US" sz="3500" i="1" dirty="0" smtClean="0"/>
              <a:t>Disability Studies Quarterly</a:t>
            </a:r>
            <a:r>
              <a:rPr lang="en-US" sz="3500" dirty="0" smtClean="0"/>
              <a:t>, 31(04)</a:t>
            </a:r>
            <a:endParaRPr lang="sv-SE" sz="3500" dirty="0" smtClean="0"/>
          </a:p>
          <a:p>
            <a:r>
              <a:rPr lang="sv-SE" sz="3500" dirty="0" smtClean="0"/>
              <a:t>Nilsson, L., Nyberg, P., &amp; Eklund, M. (2010). </a:t>
            </a:r>
            <a:r>
              <a:rPr lang="en-US" sz="3500" dirty="0" smtClean="0"/>
              <a:t>Training characteristics important for growing consciousness of joystick-use in people with profound cognitive disabilities.</a:t>
            </a:r>
            <a:r>
              <a:rPr lang="en-US" sz="3500" i="1" dirty="0" smtClean="0"/>
              <a:t> International Journal of Therapy and Rehabilitation, 17</a:t>
            </a:r>
            <a:r>
              <a:rPr lang="en-US" sz="3500" dirty="0" smtClean="0"/>
              <a:t>(11), 588-595.</a:t>
            </a:r>
            <a:endParaRPr lang="sv-SE" sz="3500" dirty="0" smtClean="0"/>
          </a:p>
          <a:p>
            <a:r>
              <a:rPr lang="en-US" sz="3500" dirty="0" smtClean="0"/>
              <a:t>Nilsson, L., &amp; </a:t>
            </a:r>
            <a:r>
              <a:rPr lang="en-US" sz="3500" dirty="0" err="1" smtClean="0"/>
              <a:t>Eklund</a:t>
            </a:r>
            <a:r>
              <a:rPr lang="en-US" sz="3500" dirty="0" smtClean="0"/>
              <a:t>, M. (2006). Driving to Learn. Powered wheelchair training for those with cognitive disabilities. </a:t>
            </a:r>
            <a:r>
              <a:rPr lang="en-US" sz="3500" i="1" dirty="0" smtClean="0"/>
              <a:t>International Journal of Therapy and Rehabilitation, 13</a:t>
            </a:r>
            <a:r>
              <a:rPr lang="en-US" sz="3500" dirty="0" smtClean="0"/>
              <a:t>(11), 517-527.</a:t>
            </a:r>
            <a:endParaRPr lang="sv-SE" sz="3500" dirty="0" smtClean="0"/>
          </a:p>
          <a:p>
            <a:r>
              <a:rPr lang="en-US" sz="3500" dirty="0" smtClean="0"/>
              <a:t>Nilsson, L., &amp; Nyberg, P. (2003). Driving to Learn. A new concept for training children with profound cognitive disabilities in powered wheelchair. </a:t>
            </a:r>
            <a:r>
              <a:rPr lang="en-US" sz="3500" i="1" dirty="0" smtClean="0"/>
              <a:t>American Journal of Occupational Therapy, 57</a:t>
            </a:r>
            <a:r>
              <a:rPr lang="en-US" sz="3500" dirty="0" smtClean="0"/>
              <a:t>, 229-233.</a:t>
            </a:r>
            <a:endParaRPr lang="sv-SE" sz="3500" dirty="0" smtClean="0"/>
          </a:p>
          <a:p>
            <a:r>
              <a:rPr lang="en-US" sz="3500" dirty="0" smtClean="0"/>
              <a:t>Nilsson, L., &amp; Nyberg, P. (1999). Single-switch control versus powered wheelchair for training cause-effect relationships: case studies. </a:t>
            </a:r>
            <a:r>
              <a:rPr lang="en-US" sz="3500" i="1" dirty="0" smtClean="0"/>
              <a:t>Technology and Disability, 11</a:t>
            </a:r>
            <a:r>
              <a:rPr lang="en-US" sz="3500" dirty="0" smtClean="0"/>
              <a:t>, 35-38.</a:t>
            </a:r>
            <a:endParaRPr lang="sv-SE" sz="3500" dirty="0" smtClean="0"/>
          </a:p>
          <a:p>
            <a:endParaRPr lang="sv-SE" dirty="0"/>
          </a:p>
        </p:txBody>
      </p:sp>
      <p:cxnSp>
        <p:nvCxnSpPr>
          <p:cNvPr id="7" name="Rak 6"/>
          <p:cNvCxnSpPr/>
          <p:nvPr/>
        </p:nvCxnSpPr>
        <p:spPr>
          <a:xfrm>
            <a:off x="323528" y="1988840"/>
            <a:ext cx="8351837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v-SE" sz="5600" dirty="0" smtClean="0"/>
              <a:t>Köra för att </a:t>
            </a:r>
            <a:r>
              <a:rPr lang="sv-SE" sz="5600" dirty="0" err="1" smtClean="0"/>
              <a:t>Lära™</a:t>
            </a:r>
            <a:r>
              <a:rPr lang="sv-SE" sz="5600" dirty="0" smtClean="0"/>
              <a:t> </a:t>
            </a:r>
            <a:r>
              <a:rPr lang="sv-SE" dirty="0" smtClean="0"/>
              <a:t>- </a:t>
            </a:r>
            <a:r>
              <a:rPr lang="sv-SE" sz="4000" dirty="0" smtClean="0"/>
              <a:t>fortsatt forskning</a:t>
            </a:r>
            <a:endParaRPr lang="sv-SE" sz="4000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endParaRPr lang="sv-SE" sz="1200" dirty="0" smtClean="0"/>
          </a:p>
          <a:p>
            <a:pPr>
              <a:buNone/>
            </a:pPr>
            <a:r>
              <a:rPr lang="sv-SE" b="1" dirty="0" smtClean="0">
                <a:solidFill>
                  <a:schemeClr val="bg2">
                    <a:lumMod val="50000"/>
                  </a:schemeClr>
                </a:solidFill>
              </a:rPr>
              <a:t>FoU</a:t>
            </a:r>
            <a:r>
              <a:rPr lang="sv-SE" dirty="0" smtClean="0"/>
              <a:t>-projekt Region Skåne BoU-habilitering 2007 – 2011 </a:t>
            </a:r>
          </a:p>
          <a:p>
            <a:pPr lvl="1"/>
            <a:r>
              <a:rPr lang="sv-SE" sz="1200" dirty="0" smtClean="0"/>
              <a:t>Svensson, E., &amp; </a:t>
            </a:r>
            <a:r>
              <a:rPr lang="sv-SE" sz="1200" b="1" dirty="0" smtClean="0"/>
              <a:t>Nilsson, L</a:t>
            </a:r>
            <a:r>
              <a:rPr lang="sv-SE" sz="1200" dirty="0" smtClean="0"/>
              <a:t>. (2009). Köra för Lära. Kort </a:t>
            </a:r>
            <a:r>
              <a:rPr lang="sv-SE" sz="1200" dirty="0" err="1" smtClean="0"/>
              <a:t>Fou-rapport</a:t>
            </a:r>
            <a:r>
              <a:rPr lang="sv-SE" sz="1200" dirty="0" smtClean="0"/>
              <a:t> nr 3-2009. FoU Habilitering &amp; Hjälpmedel, Region Skåne.</a:t>
            </a:r>
          </a:p>
          <a:p>
            <a:pPr>
              <a:buNone/>
            </a:pPr>
            <a:r>
              <a:rPr lang="sv-SE" b="1" dirty="0" smtClean="0">
                <a:solidFill>
                  <a:schemeClr val="bg2">
                    <a:lumMod val="50000"/>
                  </a:schemeClr>
                </a:solidFill>
              </a:rPr>
              <a:t>FoU</a:t>
            </a:r>
            <a:r>
              <a:rPr lang="sv-SE" dirty="0" smtClean="0"/>
              <a:t>-projekt Norrbotten, Gällivare Strokerehabilitering, BoU-habilitering 2010 –</a:t>
            </a:r>
          </a:p>
          <a:p>
            <a:pPr lvl="1"/>
            <a:r>
              <a:rPr lang="sv-SE" sz="1200" b="1" dirty="0" smtClean="0"/>
              <a:t>Nilsson, L.</a:t>
            </a:r>
            <a:r>
              <a:rPr lang="sv-SE" sz="1200" dirty="0" smtClean="0"/>
              <a:t> (2012). Köra för att </a:t>
            </a:r>
            <a:r>
              <a:rPr lang="sv-SE" sz="1200" dirty="0" err="1" smtClean="0"/>
              <a:t>Lära™</a:t>
            </a:r>
            <a:r>
              <a:rPr lang="sv-SE" sz="1200" dirty="0" smtClean="0"/>
              <a:t> stimulerar utveckling och lärande hos personer med kognitiva funktionsnedsättningar. </a:t>
            </a:r>
            <a:r>
              <a:rPr lang="en-US" sz="1200" i="1" dirty="0" err="1" smtClean="0"/>
              <a:t>Tidskriften</a:t>
            </a:r>
            <a:r>
              <a:rPr lang="en-US" sz="1200" i="1" dirty="0" smtClean="0"/>
              <a:t> </a:t>
            </a:r>
            <a:r>
              <a:rPr lang="en-US" sz="1200" i="1" dirty="0" err="1" smtClean="0"/>
              <a:t>Arbetsterapeuten</a:t>
            </a:r>
            <a:r>
              <a:rPr lang="en-US" sz="1200" i="1" dirty="0" smtClean="0"/>
              <a:t>,</a:t>
            </a:r>
            <a:r>
              <a:rPr lang="en-US" sz="1200" dirty="0" smtClean="0"/>
              <a:t> nr 8, </a:t>
            </a:r>
            <a:r>
              <a:rPr lang="en-US" sz="1200" dirty="0" err="1" smtClean="0"/>
              <a:t>Forskning</a:t>
            </a:r>
            <a:r>
              <a:rPr lang="en-US" sz="1200" dirty="0" smtClean="0"/>
              <a:t> </a:t>
            </a:r>
            <a:r>
              <a:rPr lang="en-US" sz="1200" dirty="0" err="1" smtClean="0"/>
              <a:t>i</a:t>
            </a:r>
            <a:r>
              <a:rPr lang="en-US" sz="1200" dirty="0" smtClean="0"/>
              <a:t> praxis. </a:t>
            </a:r>
            <a:endParaRPr lang="sv-SE" sz="1200" dirty="0" smtClean="0"/>
          </a:p>
          <a:p>
            <a:pPr>
              <a:buNone/>
            </a:pPr>
            <a:r>
              <a:rPr lang="sv-SE" b="1" dirty="0" smtClean="0">
                <a:solidFill>
                  <a:schemeClr val="bg2">
                    <a:lumMod val="50000"/>
                  </a:schemeClr>
                </a:solidFill>
              </a:rPr>
              <a:t>FoU</a:t>
            </a:r>
            <a:r>
              <a:rPr lang="sv-SE" dirty="0" smtClean="0"/>
              <a:t>-projekt, Norrbotten, Jokkmokk, Äldreomsorg 2011 –  </a:t>
            </a:r>
          </a:p>
          <a:p>
            <a:pPr>
              <a:buNone/>
            </a:pPr>
            <a:r>
              <a:rPr lang="sv-SE" b="1" dirty="0" smtClean="0">
                <a:solidFill>
                  <a:schemeClr val="bg2">
                    <a:lumMod val="50000"/>
                  </a:schemeClr>
                </a:solidFill>
              </a:rPr>
              <a:t>FoU</a:t>
            </a:r>
            <a:r>
              <a:rPr lang="sv-SE" dirty="0" smtClean="0"/>
              <a:t>-projekt, KI, Stockholm, små barn 2013 – </a:t>
            </a:r>
          </a:p>
          <a:p>
            <a:pPr>
              <a:buNone/>
            </a:pPr>
            <a:r>
              <a:rPr lang="sv-SE" dirty="0" smtClean="0"/>
              <a:t>Fler på gång – utvärdering av aktiv sittställning i TIRO; övning med spädbarn som har försenad  utveckling</a:t>
            </a:r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/>
          </a:p>
        </p:txBody>
      </p:sp>
      <p:cxnSp>
        <p:nvCxnSpPr>
          <p:cNvPr id="6" name="Rak 5"/>
          <p:cNvCxnSpPr/>
          <p:nvPr/>
        </p:nvCxnSpPr>
        <p:spPr>
          <a:xfrm>
            <a:off x="395536" y="1916832"/>
            <a:ext cx="8351837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3"/>
          <p:cNvCxnSpPr/>
          <p:nvPr/>
        </p:nvCxnSpPr>
        <p:spPr>
          <a:xfrm>
            <a:off x="323528" y="1988840"/>
            <a:ext cx="8351837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/>
          <a:lstStyle/>
          <a:p>
            <a:r>
              <a:rPr lang="sv-SE" dirty="0" smtClean="0"/>
              <a:t>Knappt 4 månader och kör TIRO</a:t>
            </a:r>
            <a:endParaRPr lang="sv-SE" dirty="0"/>
          </a:p>
        </p:txBody>
      </p:sp>
      <p:pic>
        <p:nvPicPr>
          <p:cNvPr id="1026" name="Picture 2" descr="C:\Users\bärbar\Desktop\Aktuella uppdrag 2014\ESLÖV 2014\JAG2013baby4m_DSC592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9414" y="2564904"/>
            <a:ext cx="8196204" cy="30963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3"/>
          <p:cNvCxnSpPr/>
          <p:nvPr/>
        </p:nvCxnSpPr>
        <p:spPr>
          <a:xfrm>
            <a:off x="323528" y="1988840"/>
            <a:ext cx="8351837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/>
          </a:bodyPr>
          <a:lstStyle/>
          <a:p>
            <a:r>
              <a:rPr lang="sv-SE" sz="4000" dirty="0" smtClean="0"/>
              <a:t>Kollar funktioner o hantering fas 3-4-5 </a:t>
            </a:r>
            <a:endParaRPr lang="sv-SE" sz="4000" dirty="0"/>
          </a:p>
        </p:txBody>
      </p:sp>
      <p:pic>
        <p:nvPicPr>
          <p:cNvPr id="6" name="P8310626.AVI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2051050" y="2708275"/>
            <a:ext cx="4681538" cy="35115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FFC000"/>
                </a:solidFill>
              </a:rPr>
              <a:t>Metoden </a:t>
            </a:r>
            <a:br>
              <a:rPr lang="sv-SE" dirty="0" smtClean="0">
                <a:solidFill>
                  <a:srgbClr val="FFC000"/>
                </a:solidFill>
              </a:rPr>
            </a:br>
            <a:r>
              <a:rPr lang="sv-SE" dirty="0" smtClean="0">
                <a:solidFill>
                  <a:srgbClr val="FFC000"/>
                </a:solidFill>
              </a:rPr>
              <a:t>Köra för att </a:t>
            </a:r>
            <a:r>
              <a:rPr lang="sv-SE" dirty="0" err="1" smtClean="0">
                <a:solidFill>
                  <a:srgbClr val="FFC000"/>
                </a:solidFill>
              </a:rPr>
              <a:t>Lära™</a:t>
            </a:r>
            <a:endParaRPr lang="sv-SE" dirty="0">
              <a:solidFill>
                <a:srgbClr val="FFC000"/>
              </a:solidFill>
            </a:endParaRPr>
          </a:p>
        </p:txBody>
      </p:sp>
      <p:sp>
        <p:nvSpPr>
          <p:cNvPr id="5" name="Platshållare för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Lära sig att förstå sin kropp och sin omvärld</a:t>
            </a:r>
          </a:p>
          <a:p>
            <a:r>
              <a:rPr lang="sv-SE" dirty="0" smtClean="0"/>
              <a:t>Lära sig att påverka, styra och kontrollera</a:t>
            </a:r>
          </a:p>
          <a:p>
            <a:r>
              <a:rPr lang="sv-SE" dirty="0" smtClean="0"/>
              <a:t>En väg till att bli verktygsanvändare</a:t>
            </a:r>
            <a:endParaRPr lang="sv-SE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43514" y="6391275"/>
            <a:ext cx="390048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3"/>
          <p:cNvCxnSpPr/>
          <p:nvPr/>
        </p:nvCxnSpPr>
        <p:spPr>
          <a:xfrm>
            <a:off x="323528" y="1988840"/>
            <a:ext cx="8351837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/>
          <a:lstStyle/>
          <a:p>
            <a:r>
              <a:rPr lang="sv-SE" dirty="0" smtClean="0"/>
              <a:t>Kontakt och information</a:t>
            </a: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sv-SE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sv-SE" dirty="0" smtClean="0">
                <a:solidFill>
                  <a:schemeClr val="accent2">
                    <a:lumMod val="50000"/>
                  </a:schemeClr>
                </a:solidFill>
              </a:rPr>
              <a:t>Kontakt: </a:t>
            </a:r>
          </a:p>
          <a:p>
            <a:pPr>
              <a:buNone/>
            </a:pPr>
            <a:r>
              <a:rPr lang="sv-SE" dirty="0" smtClean="0"/>
              <a:t>Lisbeth Nilsson</a:t>
            </a:r>
          </a:p>
          <a:p>
            <a:pPr>
              <a:buNone/>
            </a:pPr>
            <a:r>
              <a:rPr lang="sv-SE" dirty="0" smtClean="0"/>
              <a:t>Postadress: Box 158, 960 33 </a:t>
            </a:r>
            <a:r>
              <a:rPr lang="sv-SE" dirty="0" err="1" smtClean="0"/>
              <a:t>Murjek</a:t>
            </a:r>
            <a:endParaRPr lang="sv-SE" dirty="0" smtClean="0"/>
          </a:p>
          <a:p>
            <a:pPr>
              <a:buNone/>
            </a:pPr>
            <a:r>
              <a:rPr lang="sv-SE" dirty="0" smtClean="0"/>
              <a:t>E-post: </a:t>
            </a:r>
            <a:r>
              <a:rPr lang="sv-SE" dirty="0" err="1" smtClean="0">
                <a:hlinkClick r:id="rId2"/>
              </a:rPr>
              <a:t>lisbeth.nilsson@med.lu.se</a:t>
            </a:r>
            <a:r>
              <a:rPr lang="sv-SE" dirty="0" smtClean="0"/>
              <a:t> </a:t>
            </a:r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r>
              <a:rPr lang="sv-SE" dirty="0" smtClean="0">
                <a:solidFill>
                  <a:schemeClr val="accent2">
                    <a:lumMod val="50000"/>
                  </a:schemeClr>
                </a:solidFill>
              </a:rPr>
              <a:t>Information:</a:t>
            </a:r>
          </a:p>
          <a:p>
            <a:pPr>
              <a:buNone/>
            </a:pPr>
            <a:r>
              <a:rPr lang="sv-SE" dirty="0" smtClean="0"/>
              <a:t>Hemsida: </a:t>
            </a:r>
            <a:r>
              <a:rPr lang="sv-SE" dirty="0" err="1" smtClean="0">
                <a:solidFill>
                  <a:srgbClr val="0070C0"/>
                </a:solidFill>
                <a:hlinkClick r:id="rId3"/>
              </a:rPr>
              <a:t>www.lisbethnilsson.se</a:t>
            </a:r>
            <a:endParaRPr lang="sv-SE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sv-SE" dirty="0" err="1" smtClean="0"/>
              <a:t>ResearchGate</a:t>
            </a:r>
            <a:r>
              <a:rPr lang="sv-SE" dirty="0" smtClean="0"/>
              <a:t>: </a:t>
            </a:r>
            <a:r>
              <a:rPr lang="sv-SE" dirty="0" smtClean="0">
                <a:hlinkClick r:id="rId4"/>
              </a:rPr>
              <a:t>http://www.researchgate.net/profile/Lisbeth_Nilsson</a:t>
            </a:r>
            <a:endParaRPr lang="sv-SE" dirty="0" smtClean="0"/>
          </a:p>
          <a:p>
            <a:pPr>
              <a:buNone/>
            </a:pPr>
            <a:r>
              <a:rPr lang="sv-SE" dirty="0" err="1" smtClean="0"/>
              <a:t>LinkedIn</a:t>
            </a:r>
            <a:r>
              <a:rPr lang="sv-SE" dirty="0" smtClean="0"/>
              <a:t>: </a:t>
            </a:r>
          </a:p>
          <a:p>
            <a:pPr>
              <a:buNone/>
            </a:pPr>
            <a:r>
              <a:rPr lang="sv-SE" dirty="0" smtClean="0">
                <a:hlinkClick r:id="rId5"/>
              </a:rPr>
              <a:t>	http://se.linkedin.com/pub/lisbeth-nilsson/25/745/1a2</a:t>
            </a:r>
            <a:r>
              <a:rPr lang="sv-SE" dirty="0" smtClean="0"/>
              <a:t> </a:t>
            </a:r>
            <a:endParaRPr lang="sv-S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Köra för att </a:t>
            </a:r>
            <a:r>
              <a:rPr lang="sv-SE" dirty="0" err="1" smtClean="0"/>
              <a:t>Lära™</a:t>
            </a:r>
            <a:endParaRPr lang="sv-SE" sz="4000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38912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sv-SE" dirty="0" smtClean="0"/>
          </a:p>
          <a:p>
            <a:pPr>
              <a:buNone/>
            </a:pPr>
            <a:r>
              <a:rPr lang="sv-SE" sz="3400" dirty="0" smtClean="0"/>
              <a:t>Metoden utvecklades med fokus på barn, unga och vuxna med svåra kognitiva funktionsnedsättningar</a:t>
            </a:r>
          </a:p>
          <a:p>
            <a:pPr lvl="1"/>
            <a:r>
              <a:rPr lang="en-US" sz="1700" dirty="0" smtClean="0"/>
              <a:t>Nilsson, L. (1996). What can be achieved by training in powered wheelchair. A study of two </a:t>
            </a:r>
            <a:r>
              <a:rPr lang="en-US" sz="1700" dirty="0" err="1" smtClean="0"/>
              <a:t>multihandicapped</a:t>
            </a:r>
            <a:r>
              <a:rPr lang="en-US" sz="1700" dirty="0" smtClean="0"/>
              <a:t> preschool children. </a:t>
            </a:r>
            <a:r>
              <a:rPr lang="en-US" sz="1700" dirty="0" err="1" smtClean="0"/>
              <a:t>Magisteruppsats</a:t>
            </a:r>
            <a:r>
              <a:rPr lang="en-US" sz="1700" dirty="0" smtClean="0"/>
              <a:t>, </a:t>
            </a:r>
            <a:r>
              <a:rPr lang="en-US" sz="1700" dirty="0" err="1" smtClean="0"/>
              <a:t>Lunds</a:t>
            </a:r>
            <a:r>
              <a:rPr lang="en-US" sz="1700" dirty="0" smtClean="0"/>
              <a:t> </a:t>
            </a:r>
            <a:r>
              <a:rPr lang="en-US" sz="1700" dirty="0" err="1" smtClean="0"/>
              <a:t>universitet</a:t>
            </a:r>
            <a:r>
              <a:rPr lang="en-US" sz="1700" dirty="0" smtClean="0"/>
              <a:t>.</a:t>
            </a:r>
            <a:endParaRPr lang="sv-SE" sz="1700" dirty="0" smtClean="0"/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r>
              <a:rPr lang="sv-SE" sz="3100" dirty="0" smtClean="0"/>
              <a:t>Köra för att </a:t>
            </a:r>
            <a:r>
              <a:rPr lang="sv-SE" sz="3100" dirty="0" err="1" smtClean="0"/>
              <a:t>Lära-projektet</a:t>
            </a:r>
            <a:r>
              <a:rPr lang="sv-SE" sz="3100" dirty="0" smtClean="0"/>
              <a:t> pågick 1993 – 2007</a:t>
            </a:r>
          </a:p>
          <a:p>
            <a:r>
              <a:rPr lang="sv-SE" sz="2300" dirty="0" smtClean="0"/>
              <a:t>Projekt </a:t>
            </a:r>
            <a:r>
              <a:rPr lang="sv-SE" sz="2300" dirty="0" err="1" smtClean="0"/>
              <a:t>Barn-o</a:t>
            </a:r>
            <a:r>
              <a:rPr lang="sv-SE" sz="2300" dirty="0" smtClean="0"/>
              <a:t> ungdomshabilitering, Norrbotten 1993-2007</a:t>
            </a:r>
          </a:p>
          <a:p>
            <a:r>
              <a:rPr lang="sv-SE" sz="2300" dirty="0" smtClean="0"/>
              <a:t>Projekt Luleå, tränings- och grundsärskola 1997 – 1999</a:t>
            </a:r>
          </a:p>
          <a:p>
            <a:r>
              <a:rPr lang="sv-SE" sz="2300" dirty="0" smtClean="0"/>
              <a:t>Projekt Jokkmokk, dagsjukvård 1999 – 2001 </a:t>
            </a:r>
          </a:p>
          <a:p>
            <a:r>
              <a:rPr lang="sv-SE" sz="2300" dirty="0" smtClean="0"/>
              <a:t>FoU-projekt, Jokkmokk, dagcenter, särskola 2003 – 2006</a:t>
            </a:r>
          </a:p>
          <a:p>
            <a:pPr lvl="1"/>
            <a:r>
              <a:rPr lang="sv-SE" sz="1500" b="1" dirty="0" smtClean="0"/>
              <a:t>Nilsson, L</a:t>
            </a:r>
            <a:r>
              <a:rPr lang="sv-SE" sz="1500" dirty="0" smtClean="0"/>
              <a:t>. (2009). Köra för att </a:t>
            </a:r>
            <a:r>
              <a:rPr lang="sv-SE" sz="1500" dirty="0" err="1" smtClean="0"/>
              <a:t>Lära™</a:t>
            </a:r>
            <a:r>
              <a:rPr lang="sv-SE" sz="1500" dirty="0" smtClean="0"/>
              <a:t>. Att använda och utvärdera en ny arbetsmetod inom kommunens verksamhet för barn, unga och vuxna med utvecklingsstörning. </a:t>
            </a:r>
            <a:r>
              <a:rPr lang="sv-SE" sz="1500" dirty="0" err="1" smtClean="0"/>
              <a:t>FoU-Norrbotten</a:t>
            </a:r>
            <a:r>
              <a:rPr lang="sv-SE" sz="1500" dirty="0" smtClean="0"/>
              <a:t>, FoU-rapport nr 54:2009, Kommunförbundets hemsida: </a:t>
            </a:r>
            <a:r>
              <a:rPr lang="sv-SE" sz="1500" u="sng" dirty="0" smtClean="0">
                <a:hlinkClick r:id="rId2"/>
              </a:rPr>
              <a:t>http://www.bd.komforb.se/4.4aba317a11cfe110083800016.html?query=(+%2Ba*)</a:t>
            </a:r>
            <a:endParaRPr lang="sv-SE" sz="1500" u="sng" dirty="0" smtClean="0"/>
          </a:p>
          <a:p>
            <a:pPr lvl="1">
              <a:buNone/>
            </a:pPr>
            <a:endParaRPr lang="sv-SE" sz="1500" dirty="0" smtClean="0"/>
          </a:p>
          <a:p>
            <a:pPr>
              <a:buNone/>
            </a:pPr>
            <a:r>
              <a:rPr lang="sv-SE" sz="3100" smtClean="0"/>
              <a:t>Avhandling Lund 2007 </a:t>
            </a:r>
            <a:r>
              <a:rPr lang="sv-SE" smtClean="0"/>
              <a:t> </a:t>
            </a:r>
            <a:endParaRPr lang="sv-SE" dirty="0" smtClean="0"/>
          </a:p>
          <a:p>
            <a:pPr lvl="1"/>
            <a:r>
              <a:rPr lang="en-GB" sz="1600" b="1" dirty="0" smtClean="0"/>
              <a:t>Nilsson, L</a:t>
            </a:r>
            <a:r>
              <a:rPr lang="en-GB" sz="1600" dirty="0" smtClean="0"/>
              <a:t>. (2007). Driving to Learn. The process of growing consciousness of tool use – a grounded theory of de-</a:t>
            </a:r>
            <a:r>
              <a:rPr lang="en-GB" sz="1600" dirty="0" err="1" smtClean="0"/>
              <a:t>plateauing</a:t>
            </a:r>
            <a:r>
              <a:rPr lang="en-GB" sz="1600" dirty="0" smtClean="0"/>
              <a:t>. </a:t>
            </a:r>
            <a:r>
              <a:rPr lang="sv-SE" sz="1600" dirty="0" smtClean="0"/>
              <a:t>Dissertation, Lund University, Lund, Sweden.</a:t>
            </a:r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/>
          </a:p>
        </p:txBody>
      </p:sp>
      <p:cxnSp>
        <p:nvCxnSpPr>
          <p:cNvPr id="6" name="Rak 5"/>
          <p:cNvCxnSpPr/>
          <p:nvPr/>
        </p:nvCxnSpPr>
        <p:spPr>
          <a:xfrm>
            <a:off x="395536" y="1916832"/>
            <a:ext cx="8351837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 5"/>
          <p:cNvSpPr/>
          <p:nvPr/>
        </p:nvSpPr>
        <p:spPr>
          <a:xfrm>
            <a:off x="1403648" y="1772816"/>
            <a:ext cx="6192688" cy="4247257"/>
          </a:xfrm>
          <a:prstGeom prst="ellipse">
            <a:avLst/>
          </a:prstGeom>
          <a:solidFill>
            <a:srgbClr val="92D050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2800" dirty="0" smtClean="0">
                <a:solidFill>
                  <a:srgbClr val="003300"/>
                </a:solidFill>
              </a:rPr>
              <a:t>Ansvar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2800" dirty="0" smtClean="0">
                <a:solidFill>
                  <a:srgbClr val="003300"/>
                </a:solidFill>
              </a:rPr>
              <a:t>Problemlösning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2800" dirty="0" smtClean="0">
                <a:solidFill>
                  <a:srgbClr val="003300"/>
                </a:solidFill>
              </a:rPr>
              <a:t>Exekutiva funktioner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2800" dirty="0" smtClean="0">
                <a:solidFill>
                  <a:srgbClr val="003300"/>
                </a:solidFill>
              </a:rPr>
              <a:t>Göra flera saker samtidigt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2800" dirty="0" smtClean="0">
                <a:solidFill>
                  <a:srgbClr val="003300"/>
                </a:solidFill>
              </a:rPr>
              <a:t>Utforskande beteende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2800" dirty="0" smtClean="0">
                <a:solidFill>
                  <a:srgbClr val="003300"/>
                </a:solidFill>
              </a:rPr>
              <a:t>Uppmärksamhetsreglering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2800" dirty="0" smtClean="0">
                <a:solidFill>
                  <a:srgbClr val="003300"/>
                </a:solidFill>
              </a:rPr>
              <a:t>Alerthet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2800" dirty="0" smtClean="0">
                <a:solidFill>
                  <a:srgbClr val="003300"/>
                </a:solidFill>
              </a:rPr>
              <a:t>Vakenhet</a:t>
            </a:r>
          </a:p>
        </p:txBody>
      </p:sp>
      <p:sp>
        <p:nvSpPr>
          <p:cNvPr id="7" name="Rektangel med rundade hörn 6"/>
          <p:cNvSpPr/>
          <p:nvPr/>
        </p:nvSpPr>
        <p:spPr>
          <a:xfrm>
            <a:off x="6660232" y="2780928"/>
            <a:ext cx="2232248" cy="1080120"/>
          </a:xfrm>
          <a:prstGeom prst="roundRect">
            <a:avLst/>
          </a:prstGeom>
          <a:solidFill>
            <a:srgbClr val="FFC000"/>
          </a:solidFill>
          <a:ln w="38100"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2800" dirty="0" smtClean="0">
                <a:solidFill>
                  <a:schemeClr val="tx1"/>
                </a:solidFill>
              </a:rPr>
              <a:t>Verktygs-användning</a:t>
            </a:r>
            <a:endParaRPr lang="sv-SE" sz="2800" dirty="0">
              <a:solidFill>
                <a:schemeClr val="tx1"/>
              </a:solidFill>
            </a:endParaRPr>
          </a:p>
        </p:txBody>
      </p:sp>
      <p:sp>
        <p:nvSpPr>
          <p:cNvPr id="8" name="Rektangel med rundade hörn 7"/>
          <p:cNvSpPr/>
          <p:nvPr/>
        </p:nvSpPr>
        <p:spPr>
          <a:xfrm>
            <a:off x="5724128" y="1772816"/>
            <a:ext cx="1872208" cy="648072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2000" dirty="0" smtClean="0">
                <a:solidFill>
                  <a:srgbClr val="003300"/>
                </a:solidFill>
              </a:rPr>
              <a:t>Nervsystemets </a:t>
            </a:r>
            <a:r>
              <a:rPr lang="sv-SE" sz="2000" dirty="0" smtClean="0">
                <a:solidFill>
                  <a:srgbClr val="003300"/>
                </a:solidFill>
              </a:rPr>
              <a:t>plasticitet </a:t>
            </a:r>
            <a:endParaRPr lang="sv-SE" sz="2000" dirty="0">
              <a:solidFill>
                <a:srgbClr val="003300"/>
              </a:solidFill>
            </a:endParaRPr>
          </a:p>
        </p:txBody>
      </p:sp>
      <p:sp>
        <p:nvSpPr>
          <p:cNvPr id="9" name="Rektangel med rundade hörn 8"/>
          <p:cNvSpPr/>
          <p:nvPr/>
        </p:nvSpPr>
        <p:spPr>
          <a:xfrm>
            <a:off x="5868144" y="5301208"/>
            <a:ext cx="1728192" cy="72008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2000" dirty="0" smtClean="0">
                <a:solidFill>
                  <a:srgbClr val="003300"/>
                </a:solidFill>
              </a:rPr>
              <a:t>Självständig förflyttning</a:t>
            </a:r>
            <a:endParaRPr lang="sv-SE" sz="2000" dirty="0">
              <a:solidFill>
                <a:srgbClr val="003300"/>
              </a:solidFill>
            </a:endParaRPr>
          </a:p>
        </p:txBody>
      </p:sp>
      <p:sp>
        <p:nvSpPr>
          <p:cNvPr id="10" name="Rektangel med rundade hörn 9"/>
          <p:cNvSpPr/>
          <p:nvPr/>
        </p:nvSpPr>
        <p:spPr>
          <a:xfrm>
            <a:off x="323528" y="4509120"/>
            <a:ext cx="1944216" cy="72008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2000" dirty="0" smtClean="0">
                <a:solidFill>
                  <a:srgbClr val="003300"/>
                </a:solidFill>
              </a:rPr>
              <a:t>Upplevelse av </a:t>
            </a:r>
            <a:r>
              <a:rPr lang="sv-SE" sz="2000" dirty="0" smtClean="0">
                <a:solidFill>
                  <a:srgbClr val="003300"/>
                </a:solidFill>
              </a:rPr>
              <a:t>kropp och själv</a:t>
            </a:r>
            <a:endParaRPr lang="sv-SE" sz="2000" dirty="0">
              <a:solidFill>
                <a:srgbClr val="003300"/>
              </a:solidFill>
            </a:endParaRPr>
          </a:p>
        </p:txBody>
      </p:sp>
      <p:sp>
        <p:nvSpPr>
          <p:cNvPr id="15" name="Rektangel med rundade hörn 14"/>
          <p:cNvSpPr/>
          <p:nvPr/>
        </p:nvSpPr>
        <p:spPr>
          <a:xfrm>
            <a:off x="1835696" y="5589240"/>
            <a:ext cx="1224607" cy="50405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2000" dirty="0" smtClean="0">
                <a:solidFill>
                  <a:srgbClr val="003300"/>
                </a:solidFill>
              </a:rPr>
              <a:t>Minne</a:t>
            </a:r>
            <a:endParaRPr lang="sv-SE" sz="2000" dirty="0">
              <a:solidFill>
                <a:srgbClr val="003300"/>
              </a:solidFill>
            </a:endParaRPr>
          </a:p>
        </p:txBody>
      </p:sp>
      <p:sp>
        <p:nvSpPr>
          <p:cNvPr id="12" name="Rektangel med rundade hörn 11"/>
          <p:cNvSpPr/>
          <p:nvPr/>
        </p:nvSpPr>
        <p:spPr>
          <a:xfrm>
            <a:off x="251520" y="3573016"/>
            <a:ext cx="1800200" cy="648072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2000" dirty="0" smtClean="0">
                <a:solidFill>
                  <a:srgbClr val="003300"/>
                </a:solidFill>
              </a:rPr>
              <a:t>Motorik och </a:t>
            </a:r>
            <a:r>
              <a:rPr lang="sv-SE" sz="2000" dirty="0" smtClean="0">
                <a:solidFill>
                  <a:srgbClr val="003300"/>
                </a:solidFill>
              </a:rPr>
              <a:t>varseblivning</a:t>
            </a:r>
            <a:endParaRPr lang="sv-SE" sz="2000" dirty="0">
              <a:solidFill>
                <a:srgbClr val="003300"/>
              </a:solidFill>
            </a:endParaRPr>
          </a:p>
        </p:txBody>
      </p:sp>
      <p:sp>
        <p:nvSpPr>
          <p:cNvPr id="13" name="Rektangel med rundade hörn 12"/>
          <p:cNvSpPr/>
          <p:nvPr/>
        </p:nvSpPr>
        <p:spPr>
          <a:xfrm>
            <a:off x="1403648" y="1772816"/>
            <a:ext cx="1728192" cy="648072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2000" dirty="0" smtClean="0">
                <a:solidFill>
                  <a:srgbClr val="003300"/>
                </a:solidFill>
              </a:rPr>
              <a:t>Egna initiativ </a:t>
            </a:r>
            <a:r>
              <a:rPr lang="sv-SE" sz="2000" dirty="0" smtClean="0">
                <a:solidFill>
                  <a:srgbClr val="003300"/>
                </a:solidFill>
              </a:rPr>
              <a:t>till aktivitet</a:t>
            </a:r>
            <a:endParaRPr lang="sv-SE" sz="2000" dirty="0">
              <a:solidFill>
                <a:srgbClr val="003300"/>
              </a:solidFill>
            </a:endParaRPr>
          </a:p>
        </p:txBody>
      </p:sp>
      <p:sp>
        <p:nvSpPr>
          <p:cNvPr id="16" name="Rektangel med rundade hörn 15"/>
          <p:cNvSpPr/>
          <p:nvPr/>
        </p:nvSpPr>
        <p:spPr>
          <a:xfrm>
            <a:off x="3347864" y="5949280"/>
            <a:ext cx="2160240" cy="72008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2000" dirty="0" smtClean="0">
                <a:solidFill>
                  <a:srgbClr val="003300"/>
                </a:solidFill>
              </a:rPr>
              <a:t>Samspel och kommunikation</a:t>
            </a:r>
            <a:endParaRPr lang="sv-SE" sz="2000" dirty="0">
              <a:solidFill>
                <a:srgbClr val="003300"/>
              </a:solidFill>
            </a:endParaRPr>
          </a:p>
        </p:txBody>
      </p:sp>
      <p:sp>
        <p:nvSpPr>
          <p:cNvPr id="17" name="Rektangel med rundade hörn 16"/>
          <p:cNvSpPr/>
          <p:nvPr/>
        </p:nvSpPr>
        <p:spPr>
          <a:xfrm>
            <a:off x="683568" y="2636912"/>
            <a:ext cx="1656184" cy="648072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2000" dirty="0" smtClean="0">
                <a:solidFill>
                  <a:srgbClr val="003300"/>
                </a:solidFill>
              </a:rPr>
              <a:t>Motivation och känslor</a:t>
            </a:r>
            <a:r>
              <a:rPr lang="en-GB" sz="2000" dirty="0" smtClean="0">
                <a:solidFill>
                  <a:srgbClr val="003300"/>
                </a:solidFill>
              </a:rPr>
              <a:t> </a:t>
            </a:r>
            <a:endParaRPr lang="en-GB" sz="2000" dirty="0">
              <a:solidFill>
                <a:srgbClr val="003300"/>
              </a:solidFill>
            </a:endParaRPr>
          </a:p>
        </p:txBody>
      </p:sp>
      <p:sp>
        <p:nvSpPr>
          <p:cNvPr id="18" name="Rektangel med rundade hörn 17"/>
          <p:cNvSpPr/>
          <p:nvPr/>
        </p:nvSpPr>
        <p:spPr>
          <a:xfrm>
            <a:off x="6804248" y="4149080"/>
            <a:ext cx="1512168" cy="72008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2000" dirty="0" smtClean="0">
                <a:solidFill>
                  <a:srgbClr val="003300"/>
                </a:solidFill>
              </a:rPr>
              <a:t>Exekutiva funktioner</a:t>
            </a:r>
            <a:endParaRPr lang="sv-SE" sz="2000" dirty="0">
              <a:solidFill>
                <a:srgbClr val="003300"/>
              </a:solidFill>
            </a:endParaRPr>
          </a:p>
        </p:txBody>
      </p:sp>
      <p:sp>
        <p:nvSpPr>
          <p:cNvPr id="21" name="Rubrik 18"/>
          <p:cNvSpPr>
            <a:spLocks noGrp="1"/>
          </p:cNvSpPr>
          <p:nvPr>
            <p:ph type="title"/>
          </p:nvPr>
        </p:nvSpPr>
        <p:spPr>
          <a:xfrm>
            <a:off x="395536" y="836712"/>
            <a:ext cx="8305800" cy="1368152"/>
          </a:xfrm>
        </p:spPr>
        <p:txBody>
          <a:bodyPr>
            <a:normAutofit fontScale="90000"/>
          </a:bodyPr>
          <a:lstStyle/>
          <a:p>
            <a:r>
              <a:rPr lang="sv-SE" sz="5400" b="1" dirty="0" smtClean="0">
                <a:solidFill>
                  <a:srgbClr val="002060"/>
                </a:solidFill>
              </a:rPr>
              <a:t/>
            </a:r>
            <a:br>
              <a:rPr lang="sv-SE" sz="5400" b="1" dirty="0" smtClean="0">
                <a:solidFill>
                  <a:srgbClr val="002060"/>
                </a:solidFill>
              </a:rPr>
            </a:br>
            <a:r>
              <a:rPr lang="sv-SE" sz="5400" b="1" dirty="0" smtClean="0">
                <a:solidFill>
                  <a:srgbClr val="002060"/>
                </a:solidFill>
              </a:rPr>
              <a:t/>
            </a:r>
            <a:br>
              <a:rPr lang="sv-SE" sz="5400" b="1" dirty="0" smtClean="0">
                <a:solidFill>
                  <a:srgbClr val="002060"/>
                </a:solidFill>
              </a:rPr>
            </a:br>
            <a:r>
              <a:rPr lang="sv-SE" sz="5400" b="1" dirty="0" smtClean="0">
                <a:solidFill>
                  <a:srgbClr val="002060"/>
                </a:solidFill>
              </a:rPr>
              <a:t/>
            </a:r>
            <a:br>
              <a:rPr lang="sv-SE" sz="5400" b="1" dirty="0" smtClean="0">
                <a:solidFill>
                  <a:srgbClr val="002060"/>
                </a:solidFill>
              </a:rPr>
            </a:br>
            <a:r>
              <a:rPr lang="sv-SE" sz="5400" b="1" dirty="0" smtClean="0">
                <a:solidFill>
                  <a:srgbClr val="002060"/>
                </a:solidFill>
              </a:rPr>
              <a:t/>
            </a:r>
            <a:br>
              <a:rPr lang="sv-SE" sz="5400" b="1" dirty="0" smtClean="0">
                <a:solidFill>
                  <a:srgbClr val="002060"/>
                </a:solidFill>
              </a:rPr>
            </a:br>
            <a:r>
              <a:rPr lang="sv-SE" sz="5400" b="1" dirty="0" smtClean="0">
                <a:solidFill>
                  <a:srgbClr val="002060"/>
                </a:solidFill>
              </a:rPr>
              <a:t/>
            </a:r>
            <a:br>
              <a:rPr lang="sv-SE" sz="5400" b="1" dirty="0" smtClean="0">
                <a:solidFill>
                  <a:srgbClr val="002060"/>
                </a:solidFill>
              </a:rPr>
            </a:br>
            <a:r>
              <a:rPr lang="sv-SE" sz="5400" b="1" dirty="0" smtClean="0">
                <a:solidFill>
                  <a:srgbClr val="002060"/>
                </a:solidFill>
              </a:rPr>
              <a:t/>
            </a:r>
            <a:br>
              <a:rPr lang="sv-SE" sz="5400" b="1" dirty="0" smtClean="0">
                <a:solidFill>
                  <a:srgbClr val="002060"/>
                </a:solidFill>
              </a:rPr>
            </a:br>
            <a:r>
              <a:rPr lang="sv-SE" sz="5400" b="1" dirty="0" smtClean="0">
                <a:solidFill>
                  <a:srgbClr val="002060"/>
                </a:solidFill>
              </a:rPr>
              <a:t/>
            </a:r>
            <a:br>
              <a:rPr lang="sv-SE" sz="5400" b="1" dirty="0" smtClean="0">
                <a:solidFill>
                  <a:srgbClr val="002060"/>
                </a:solidFill>
              </a:rPr>
            </a:br>
            <a:r>
              <a:rPr lang="sv-SE" sz="5400" b="1" dirty="0" smtClean="0">
                <a:solidFill>
                  <a:srgbClr val="002060"/>
                </a:solidFill>
              </a:rPr>
              <a:t/>
            </a:r>
            <a:br>
              <a:rPr lang="sv-SE" sz="5400" b="1" dirty="0" smtClean="0">
                <a:solidFill>
                  <a:srgbClr val="002060"/>
                </a:solidFill>
              </a:rPr>
            </a:br>
            <a:r>
              <a:rPr lang="sv-SE" sz="5400" b="1" dirty="0" smtClean="0">
                <a:solidFill>
                  <a:srgbClr val="002060"/>
                </a:solidFill>
              </a:rPr>
              <a:t/>
            </a:r>
            <a:br>
              <a:rPr lang="sv-SE" sz="5400" b="1" dirty="0" smtClean="0">
                <a:solidFill>
                  <a:srgbClr val="002060"/>
                </a:solidFill>
              </a:rPr>
            </a:br>
            <a:r>
              <a:rPr lang="sv-SE" sz="5400" b="1" dirty="0" smtClean="0">
                <a:solidFill>
                  <a:srgbClr val="002060"/>
                </a:solidFill>
              </a:rPr>
              <a:t/>
            </a:r>
            <a:br>
              <a:rPr lang="sv-SE" sz="5400" b="1" dirty="0" smtClean="0">
                <a:solidFill>
                  <a:srgbClr val="002060"/>
                </a:solidFill>
              </a:rPr>
            </a:br>
            <a:r>
              <a:rPr lang="sv-SE" sz="5400" b="1" dirty="0" smtClean="0">
                <a:solidFill>
                  <a:srgbClr val="002060"/>
                </a:solidFill>
              </a:rPr>
              <a:t/>
            </a:r>
            <a:br>
              <a:rPr lang="sv-SE" sz="5400" b="1" dirty="0" smtClean="0">
                <a:solidFill>
                  <a:srgbClr val="002060"/>
                </a:solidFill>
              </a:rPr>
            </a:br>
            <a:r>
              <a:rPr lang="sv-SE" sz="4900" dirty="0" smtClean="0">
                <a:solidFill>
                  <a:schemeClr val="accent4">
                    <a:lumMod val="25000"/>
                  </a:schemeClr>
                </a:solidFill>
              </a:rPr>
              <a:t>Köra </a:t>
            </a:r>
            <a:r>
              <a:rPr lang="sv-SE" sz="4900" dirty="0" smtClean="0">
                <a:solidFill>
                  <a:schemeClr val="accent4">
                    <a:lumMod val="25000"/>
                  </a:schemeClr>
                </a:solidFill>
              </a:rPr>
              <a:t>för att Lära</a:t>
            </a:r>
            <a:r>
              <a:rPr lang="en-GB" sz="4900" dirty="0" smtClean="0">
                <a:solidFill>
                  <a:schemeClr val="accent4">
                    <a:lumMod val="25000"/>
                  </a:schemeClr>
                </a:solidFill>
              </a:rPr>
              <a:t>™ - </a:t>
            </a:r>
            <a:r>
              <a:rPr lang="sv-SE" sz="4900" dirty="0" smtClean="0">
                <a:solidFill>
                  <a:schemeClr val="accent4">
                    <a:lumMod val="25000"/>
                  </a:schemeClr>
                </a:solidFill>
              </a:rPr>
              <a:t>vad utvecklas</a:t>
            </a:r>
            <a:r>
              <a:rPr lang="en-GB" sz="4900" dirty="0" smtClean="0">
                <a:solidFill>
                  <a:schemeClr val="accent4">
                    <a:lumMod val="25000"/>
                  </a:schemeClr>
                </a:solidFill>
              </a:rPr>
              <a:t>?</a:t>
            </a:r>
            <a:r>
              <a:rPr lang="en-GB" sz="5400" b="1" dirty="0" smtClean="0">
                <a:solidFill>
                  <a:srgbClr val="002060"/>
                </a:solidFill>
              </a:rPr>
              <a:t/>
            </a:r>
            <a:br>
              <a:rPr lang="en-GB" sz="5400" b="1" dirty="0" smtClean="0">
                <a:solidFill>
                  <a:srgbClr val="002060"/>
                </a:solidFill>
              </a:rPr>
            </a:b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FFC000"/>
                </a:solidFill>
              </a:rPr>
              <a:t>TIRO – </a:t>
            </a:r>
            <a:r>
              <a:rPr lang="en-US" dirty="0" smtClean="0">
                <a:solidFill>
                  <a:srgbClr val="FFC000"/>
                </a:solidFill>
              </a:rPr>
              <a:t>the learning tool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5" name="Platshållare för text 4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Ett verktyg för lärande</a:t>
            </a:r>
          </a:p>
          <a:p>
            <a:r>
              <a:rPr lang="sv-SE" dirty="0" smtClean="0"/>
              <a:t>En övningselrullstol</a:t>
            </a:r>
          </a:p>
          <a:p>
            <a:r>
              <a:rPr lang="sv-SE" dirty="0" smtClean="0"/>
              <a:t>Kan användas i olika verksamheter</a:t>
            </a:r>
          </a:p>
          <a:p>
            <a:r>
              <a:rPr lang="sv-SE" dirty="0" smtClean="0"/>
              <a:t>INTE tänkt för personlig förskrivning</a:t>
            </a:r>
            <a:endParaRPr lang="sv-SE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43514" y="6391275"/>
            <a:ext cx="390048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81049" cy="971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6362701"/>
            <a:ext cx="11811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ubrik 9"/>
          <p:cNvSpPr>
            <a:spLocks noGrp="1"/>
          </p:cNvSpPr>
          <p:nvPr>
            <p:ph type="title"/>
          </p:nvPr>
        </p:nvSpPr>
        <p:spPr>
          <a:xfrm>
            <a:off x="611559" y="274638"/>
            <a:ext cx="8280920" cy="142617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sv-SE" dirty="0" smtClean="0"/>
              <a:t>TIRO</a:t>
            </a:r>
            <a:r>
              <a:rPr lang="sv-SE" b="1" dirty="0" smtClean="0"/>
              <a:t> </a:t>
            </a:r>
            <a:r>
              <a:rPr lang="sv-SE" dirty="0" smtClean="0"/>
              <a:t>– lärverktyget</a:t>
            </a:r>
            <a:endParaRPr lang="sv-SE" dirty="0"/>
          </a:p>
        </p:txBody>
      </p:sp>
      <p:pic>
        <p:nvPicPr>
          <p:cNvPr id="1026" name="Picture 2" descr="C:\Users\bärbar\Desktop\Tiro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 cstate="print"/>
          <a:stretch>
            <a:fillRect/>
          </a:stretch>
        </p:blipFill>
        <p:spPr bwMode="auto">
          <a:xfrm>
            <a:off x="5796136" y="1916832"/>
            <a:ext cx="2935568" cy="4433888"/>
          </a:xfrm>
          <a:prstGeom prst="rect">
            <a:avLst/>
          </a:prstGeom>
          <a:noFill/>
        </p:spPr>
      </p:pic>
      <p:sp>
        <p:nvSpPr>
          <p:cNvPr id="15" name="textruta 14"/>
          <p:cNvSpPr txBox="1"/>
          <p:nvPr/>
        </p:nvSpPr>
        <p:spPr>
          <a:xfrm>
            <a:off x="467545" y="2204864"/>
            <a:ext cx="3960440" cy="2800751"/>
          </a:xfrm>
          <a:prstGeom prst="rect">
            <a:avLst/>
          </a:prstGeom>
          <a:noFill/>
        </p:spPr>
        <p:txBody>
          <a:bodyPr wrap="square" lIns="91423" tIns="45712" rIns="91423" bIns="45712">
            <a:spAutoFit/>
          </a:bodyPr>
          <a:lstStyle/>
          <a:p>
            <a:pPr>
              <a:defRPr/>
            </a:pPr>
            <a:r>
              <a:rPr lang="sv-SE" sz="1600" dirty="0" smtClean="0">
                <a:solidFill>
                  <a:schemeClr val="accent2">
                    <a:lumMod val="50000"/>
                  </a:schemeClr>
                </a:solidFill>
              </a:rPr>
              <a:t>Utformningen är grundlagd i fynden från Köra för att Lära projektet</a:t>
            </a:r>
          </a:p>
          <a:p>
            <a:pPr>
              <a:defRPr/>
            </a:pPr>
            <a:r>
              <a:rPr lang="sv-SE" sz="1600" dirty="0" smtClean="0">
                <a:solidFill>
                  <a:schemeClr val="accent2">
                    <a:lumMod val="50000"/>
                  </a:schemeClr>
                </a:solidFill>
              </a:rPr>
              <a:t>Tre prototyper testades kliniskt</a:t>
            </a:r>
          </a:p>
          <a:p>
            <a:pPr>
              <a:defRPr/>
            </a:pPr>
            <a:endParaRPr lang="sv-SE" sz="16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defRPr/>
            </a:pPr>
            <a:r>
              <a:rPr lang="sv-SE" sz="1600" dirty="0" smtClean="0">
                <a:solidFill>
                  <a:schemeClr val="accent2">
                    <a:lumMod val="50000"/>
                  </a:schemeClr>
                </a:solidFill>
              </a:rPr>
              <a:t>Förutsägbara funktioner</a:t>
            </a:r>
          </a:p>
          <a:p>
            <a:pPr>
              <a:defRPr/>
            </a:pPr>
            <a:r>
              <a:rPr lang="sv-SE" sz="1600" dirty="0" smtClean="0">
                <a:solidFill>
                  <a:schemeClr val="accent2">
                    <a:lumMod val="50000"/>
                  </a:schemeClr>
                </a:solidFill>
              </a:rPr>
              <a:t>Bra egenskaper för lärande</a:t>
            </a:r>
          </a:p>
          <a:p>
            <a:pPr>
              <a:defRPr/>
            </a:pPr>
            <a:r>
              <a:rPr lang="sv-SE" sz="1600" dirty="0" smtClean="0">
                <a:solidFill>
                  <a:schemeClr val="accent2">
                    <a:lumMod val="50000"/>
                  </a:schemeClr>
                </a:solidFill>
              </a:rPr>
              <a:t>Stabilt aktivt sittande</a:t>
            </a:r>
          </a:p>
          <a:p>
            <a:pPr>
              <a:defRPr/>
            </a:pPr>
            <a:r>
              <a:rPr lang="sv-SE" sz="1600" dirty="0" smtClean="0">
                <a:solidFill>
                  <a:schemeClr val="accent2">
                    <a:lumMod val="50000"/>
                  </a:schemeClr>
                </a:solidFill>
              </a:rPr>
              <a:t>En ‘</a:t>
            </a:r>
            <a:r>
              <a:rPr lang="sv-SE" sz="1600" dirty="0" err="1" smtClean="0">
                <a:solidFill>
                  <a:schemeClr val="accent2">
                    <a:lumMod val="50000"/>
                  </a:schemeClr>
                </a:solidFill>
              </a:rPr>
              <a:t>en-för-alla</a:t>
            </a:r>
            <a:r>
              <a:rPr lang="sv-SE" sz="1600" dirty="0" smtClean="0">
                <a:solidFill>
                  <a:schemeClr val="accent2">
                    <a:lumMod val="50000"/>
                  </a:schemeClr>
                </a:solidFill>
              </a:rPr>
              <a:t>’ sittenhet</a:t>
            </a:r>
          </a:p>
          <a:p>
            <a:pPr>
              <a:defRPr/>
            </a:pPr>
            <a:endParaRPr lang="sv-SE" sz="16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defRPr/>
            </a:pPr>
            <a:r>
              <a:rPr lang="sv-SE" sz="1600" dirty="0" smtClean="0">
                <a:solidFill>
                  <a:schemeClr val="accent2">
                    <a:lumMod val="50000"/>
                  </a:schemeClr>
                </a:solidFill>
              </a:rPr>
              <a:t>Utvecklad i samarbete med Permobil AB, Sverige och Permobil Europa</a:t>
            </a:r>
            <a:endParaRPr lang="sv-SE" sz="16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8" name="Rak 7"/>
          <p:cNvCxnSpPr/>
          <p:nvPr/>
        </p:nvCxnSpPr>
        <p:spPr>
          <a:xfrm>
            <a:off x="467544" y="1844824"/>
            <a:ext cx="8351837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43514" y="6391275"/>
            <a:ext cx="390048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ruta 11"/>
          <p:cNvSpPr txBox="1"/>
          <p:nvPr/>
        </p:nvSpPr>
        <p:spPr>
          <a:xfrm>
            <a:off x="467544" y="5085184"/>
            <a:ext cx="5256584" cy="1015647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r>
              <a:rPr lang="en-GB" sz="1500" b="1" dirty="0"/>
              <a:t>Nilsson, L</a:t>
            </a:r>
            <a:r>
              <a:rPr lang="en-GB" sz="1500" dirty="0"/>
              <a:t>., &amp; </a:t>
            </a:r>
            <a:r>
              <a:rPr lang="en-GB" sz="1500" dirty="0" err="1"/>
              <a:t>Eklund</a:t>
            </a:r>
            <a:r>
              <a:rPr lang="en-GB" sz="1500" dirty="0"/>
              <a:t>, M. (2006). Driving to Learn. </a:t>
            </a:r>
            <a:endParaRPr lang="en-GB" sz="1500" dirty="0" smtClean="0"/>
          </a:p>
          <a:p>
            <a:r>
              <a:rPr lang="en-GB" sz="1500" dirty="0" smtClean="0"/>
              <a:t>Powered  wheelchair </a:t>
            </a:r>
            <a:r>
              <a:rPr lang="en-GB" sz="1500" dirty="0"/>
              <a:t>training for those with cognitive disabilities. </a:t>
            </a:r>
            <a:endParaRPr lang="en-GB" sz="1500" dirty="0" smtClean="0"/>
          </a:p>
          <a:p>
            <a:r>
              <a:rPr lang="en-GB" sz="1400" i="1" dirty="0" smtClean="0"/>
              <a:t>International </a:t>
            </a:r>
            <a:r>
              <a:rPr lang="en-GB" sz="1400" i="1" dirty="0"/>
              <a:t>Journal of Therapy and Rehabilitation, 13</a:t>
            </a:r>
            <a:r>
              <a:rPr lang="en-GB" sz="1400" dirty="0"/>
              <a:t>(11), 517-527</a:t>
            </a:r>
            <a:r>
              <a:rPr lang="en-GB" sz="1500" dirty="0"/>
              <a:t>.</a:t>
            </a:r>
            <a:endParaRPr lang="sv-SE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TIRO – en rullstol för övning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  <a:buNone/>
            </a:pPr>
            <a:endParaRPr lang="sv-SE" dirty="0" smtClean="0"/>
          </a:p>
          <a:p>
            <a:pPr>
              <a:spcBef>
                <a:spcPts val="1200"/>
              </a:spcBef>
              <a:buNone/>
            </a:pPr>
            <a:r>
              <a:rPr lang="sv-SE" dirty="0" smtClean="0"/>
              <a:t>TIRO gör övningen </a:t>
            </a:r>
            <a:r>
              <a:rPr lang="sv-SE" i="1" dirty="0" smtClean="0"/>
              <a:t>säkrare</a:t>
            </a:r>
            <a:r>
              <a:rPr lang="sv-SE" dirty="0" smtClean="0"/>
              <a:t>  för personer som har rörelsehinder eller kognitiva svårigheter. </a:t>
            </a:r>
          </a:p>
          <a:p>
            <a:pPr>
              <a:buNone/>
            </a:pPr>
            <a:endParaRPr lang="sv-SE" dirty="0" smtClean="0"/>
          </a:p>
          <a:p>
            <a:r>
              <a:rPr lang="sv-SE" dirty="0" smtClean="0"/>
              <a:t>Sittenheten kan snabbt och enkelt ställas om mellan </a:t>
            </a:r>
            <a:r>
              <a:rPr lang="sv-SE" i="1" dirty="0" smtClean="0"/>
              <a:t>barn och vuxen storlek </a:t>
            </a:r>
            <a:r>
              <a:rPr lang="sv-SE" dirty="0" smtClean="0"/>
              <a:t>utan att använda verktyg. </a:t>
            </a:r>
          </a:p>
          <a:p>
            <a:r>
              <a:rPr lang="sv-SE" dirty="0" smtClean="0"/>
              <a:t>Styrspaken är monterad mitt i ett Plexiglasbord som vilar på armstöden – kan </a:t>
            </a:r>
            <a:r>
              <a:rPr lang="sv-SE" i="1" dirty="0" smtClean="0"/>
              <a:t>välja</a:t>
            </a:r>
            <a:r>
              <a:rPr lang="sv-SE" dirty="0" smtClean="0"/>
              <a:t> den </a:t>
            </a:r>
            <a:r>
              <a:rPr lang="sv-SE" i="1" dirty="0" smtClean="0"/>
              <a:t>hand</a:t>
            </a:r>
            <a:r>
              <a:rPr lang="sv-SE" dirty="0" smtClean="0"/>
              <a:t> som passar bäst eller använda båda. </a:t>
            </a:r>
          </a:p>
          <a:p>
            <a:r>
              <a:rPr lang="sv-SE" dirty="0" smtClean="0"/>
              <a:t>Elektroniken har en speciell programmering som gör körningen säkrare och </a:t>
            </a:r>
            <a:r>
              <a:rPr lang="sv-SE" i="1" dirty="0" smtClean="0"/>
              <a:t>underlättar lärande</a:t>
            </a:r>
          </a:p>
          <a:p>
            <a:pPr>
              <a:buNone/>
            </a:pPr>
            <a:endParaRPr lang="sv-SE" dirty="0"/>
          </a:p>
        </p:txBody>
      </p:sp>
      <p:cxnSp>
        <p:nvCxnSpPr>
          <p:cNvPr id="4" name="Rak 3"/>
          <p:cNvCxnSpPr/>
          <p:nvPr/>
        </p:nvCxnSpPr>
        <p:spPr>
          <a:xfrm>
            <a:off x="323528" y="1988840"/>
            <a:ext cx="8351837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En-för-alla sittenhet</a:t>
            </a:r>
            <a:endParaRPr lang="sv-SE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endParaRPr lang="sv-SE" sz="3000" dirty="0" smtClean="0"/>
          </a:p>
          <a:p>
            <a:pPr>
              <a:buNone/>
            </a:pPr>
            <a:r>
              <a:rPr lang="sv-SE" sz="3000" dirty="0" smtClean="0"/>
              <a:t>Kan använda EN elrullstol för många som behöver övning – både barn o vuxna</a:t>
            </a:r>
          </a:p>
          <a:p>
            <a:pPr>
              <a:buNone/>
            </a:pPr>
            <a:endParaRPr lang="sv-SE" dirty="0" smtClean="0"/>
          </a:p>
          <a:p>
            <a:r>
              <a:rPr lang="sv-SE" dirty="0" smtClean="0"/>
              <a:t>Öppnar möjligheter för de som behöver mycket långa övningsperioder</a:t>
            </a:r>
          </a:p>
          <a:p>
            <a:r>
              <a:rPr lang="sv-SE" dirty="0" smtClean="0"/>
              <a:t>OM rehabiliterande verksamheter har lokaler på samma ställe kan de ha en TIRO tillsammans o dela på kostnaderna</a:t>
            </a:r>
          </a:p>
          <a:p>
            <a:r>
              <a:rPr lang="sv-SE" dirty="0" smtClean="0"/>
              <a:t>Hjälpmedelscentraler kan ha en TIRO för utprovningar och uthyrning</a:t>
            </a:r>
          </a:p>
          <a:p>
            <a:r>
              <a:rPr lang="sv-SE" dirty="0" smtClean="0"/>
              <a:t>Center för sinnesupplevelser kan ha en TIRO för att ge rörelseupplevelser</a:t>
            </a:r>
            <a:endParaRPr lang="sv-SE" dirty="0"/>
          </a:p>
        </p:txBody>
      </p:sp>
      <p:cxnSp>
        <p:nvCxnSpPr>
          <p:cNvPr id="7" name="Rak 6"/>
          <p:cNvCxnSpPr/>
          <p:nvPr/>
        </p:nvCxnSpPr>
        <p:spPr>
          <a:xfrm>
            <a:off x="323528" y="2060848"/>
            <a:ext cx="8351837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 idx="4294967295"/>
          </p:nvPr>
        </p:nvSpPr>
        <p:spPr>
          <a:xfrm>
            <a:off x="611560" y="908050"/>
            <a:ext cx="7740278" cy="566738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sv-SE" sz="4000" dirty="0" smtClean="0">
                <a:solidFill>
                  <a:srgbClr val="002060"/>
                </a:solidFill>
              </a:rPr>
              <a:t>TIRO </a:t>
            </a:r>
            <a:r>
              <a:rPr lang="sv-SE" sz="4000" dirty="0" smtClean="0">
                <a:solidFill>
                  <a:srgbClr val="002060"/>
                </a:solidFill>
              </a:rPr>
              <a:t>- </a:t>
            </a:r>
            <a:r>
              <a:rPr lang="sv-SE" sz="4000" dirty="0" smtClean="0">
                <a:solidFill>
                  <a:srgbClr val="002060"/>
                </a:solidFill>
              </a:rPr>
              <a:t>snabb inställning utan verktyg</a:t>
            </a:r>
          </a:p>
        </p:txBody>
      </p:sp>
      <p:pic>
        <p:nvPicPr>
          <p:cNvPr id="7185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62900" y="6362701"/>
            <a:ext cx="11811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ktangel med rundade hörn 13"/>
          <p:cNvSpPr/>
          <p:nvPr/>
        </p:nvSpPr>
        <p:spPr>
          <a:xfrm>
            <a:off x="251520" y="3501008"/>
            <a:ext cx="2232248" cy="936104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>
              <a:defRPr/>
            </a:pPr>
            <a:r>
              <a:rPr lang="sv-SE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Snabb inställning av bordets höjd</a:t>
            </a:r>
            <a:endParaRPr lang="sv-SE" sz="2000" dirty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ktangel med rundade hörn 20"/>
          <p:cNvSpPr/>
          <p:nvPr/>
        </p:nvSpPr>
        <p:spPr>
          <a:xfrm>
            <a:off x="251520" y="2060848"/>
            <a:ext cx="2232248" cy="936104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>
              <a:defRPr/>
            </a:pPr>
            <a:r>
              <a:rPr lang="sv-SE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Elektronikbox på ryggstödet</a:t>
            </a:r>
            <a:endParaRPr lang="sv-SE" sz="2000" dirty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" name="Rektangel med rundade hörn 23"/>
          <p:cNvSpPr/>
          <p:nvPr/>
        </p:nvSpPr>
        <p:spPr>
          <a:xfrm>
            <a:off x="6660232" y="4365104"/>
            <a:ext cx="2232248" cy="936104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>
              <a:defRPr/>
            </a:pPr>
            <a:r>
              <a:rPr lang="sv-SE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Mekanisk stötfångare</a:t>
            </a:r>
            <a:endParaRPr lang="sv-SE" sz="2000" dirty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ktangel med rundade hörn 26"/>
          <p:cNvSpPr/>
          <p:nvPr/>
        </p:nvSpPr>
        <p:spPr>
          <a:xfrm>
            <a:off x="251520" y="4869160"/>
            <a:ext cx="2232248" cy="936104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>
              <a:defRPr/>
            </a:pPr>
            <a:r>
              <a:rPr lang="sv-SE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Glidskena för </a:t>
            </a:r>
          </a:p>
          <a:p>
            <a:pPr algn="ctr">
              <a:defRPr/>
            </a:pPr>
            <a:r>
              <a:rPr lang="sv-SE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rygg +bord</a:t>
            </a:r>
            <a:endParaRPr lang="sv-SE" sz="2000" dirty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ktangel med rundade hörn 29"/>
          <p:cNvSpPr/>
          <p:nvPr/>
        </p:nvSpPr>
        <p:spPr>
          <a:xfrm>
            <a:off x="6660232" y="2780929"/>
            <a:ext cx="2232248" cy="1224136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>
              <a:defRPr/>
            </a:pPr>
            <a:r>
              <a:rPr lang="sv-SE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Plexiglasbord med mittplacerad styrspak</a:t>
            </a:r>
            <a:endParaRPr lang="sv-SE" sz="2000" dirty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8" name="Picture 2" descr="C:\Users\bärbar\Desktop\Resna Universal design feb 2011\TIRO inställd för barn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2276873"/>
            <a:ext cx="3761792" cy="3744416"/>
          </a:xfrm>
          <a:prstGeom prst="rect">
            <a:avLst/>
          </a:prstGeom>
          <a:noFill/>
          <a:ln w="19050">
            <a:solidFill>
              <a:schemeClr val="accent2">
                <a:lumMod val="50000"/>
              </a:schemeClr>
            </a:solidFill>
          </a:ln>
        </p:spPr>
      </p:pic>
      <p:cxnSp>
        <p:nvCxnSpPr>
          <p:cNvPr id="19" name="Rak pil 18"/>
          <p:cNvCxnSpPr/>
          <p:nvPr/>
        </p:nvCxnSpPr>
        <p:spPr>
          <a:xfrm>
            <a:off x="2483769" y="2744924"/>
            <a:ext cx="432049" cy="396043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pil 19"/>
          <p:cNvCxnSpPr/>
          <p:nvPr/>
        </p:nvCxnSpPr>
        <p:spPr>
          <a:xfrm flipV="1">
            <a:off x="2483769" y="4077072"/>
            <a:ext cx="576063" cy="108013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ak pil 21"/>
          <p:cNvCxnSpPr/>
          <p:nvPr/>
        </p:nvCxnSpPr>
        <p:spPr>
          <a:xfrm flipV="1">
            <a:off x="2483769" y="4653137"/>
            <a:ext cx="864095" cy="900099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ak pil 22"/>
          <p:cNvCxnSpPr/>
          <p:nvPr/>
        </p:nvCxnSpPr>
        <p:spPr>
          <a:xfrm flipH="1">
            <a:off x="5580111" y="3392996"/>
            <a:ext cx="1080121" cy="324037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ak pil 25"/>
          <p:cNvCxnSpPr/>
          <p:nvPr/>
        </p:nvCxnSpPr>
        <p:spPr>
          <a:xfrm flipH="1">
            <a:off x="6084168" y="4833157"/>
            <a:ext cx="576063" cy="324037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Vänster-höger 27"/>
          <p:cNvSpPr/>
          <p:nvPr/>
        </p:nvSpPr>
        <p:spPr>
          <a:xfrm>
            <a:off x="4427984" y="3212976"/>
            <a:ext cx="576063" cy="484632"/>
          </a:xfrm>
          <a:prstGeom prst="leftRightArrow">
            <a:avLst/>
          </a:prstGeom>
          <a:solidFill>
            <a:srgbClr val="FFFF0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/>
            <a:endParaRPr lang="sv-SE"/>
          </a:p>
        </p:txBody>
      </p:sp>
      <p:sp>
        <p:nvSpPr>
          <p:cNvPr id="29" name="Rektangel med rundade hörn 28"/>
          <p:cNvSpPr/>
          <p:nvPr/>
        </p:nvSpPr>
        <p:spPr>
          <a:xfrm>
            <a:off x="4932041" y="1844825"/>
            <a:ext cx="1872207" cy="792088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>
              <a:defRPr/>
            </a:pPr>
            <a:r>
              <a:rPr lang="sv-SE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Sittdjup</a:t>
            </a:r>
            <a:endParaRPr lang="sv-SE" sz="2000" dirty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31" name="Rak pil 30"/>
          <p:cNvCxnSpPr/>
          <p:nvPr/>
        </p:nvCxnSpPr>
        <p:spPr>
          <a:xfrm flipH="1">
            <a:off x="4788024" y="2636912"/>
            <a:ext cx="216023" cy="432048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k 24"/>
          <p:cNvCxnSpPr/>
          <p:nvPr/>
        </p:nvCxnSpPr>
        <p:spPr>
          <a:xfrm>
            <a:off x="323528" y="1628800"/>
            <a:ext cx="8352929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3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886451"/>
            <a:ext cx="781049" cy="971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öde">
  <a:themeElements>
    <a:clrScheme name="Driving to Learn 2">
      <a:dk1>
        <a:srgbClr val="004C00"/>
      </a:dk1>
      <a:lt1>
        <a:srgbClr val="B4D9B1"/>
      </a:lt1>
      <a:dk2>
        <a:srgbClr val="177226"/>
      </a:dk2>
      <a:lt2>
        <a:srgbClr val="D8D8D8"/>
      </a:lt2>
      <a:accent1>
        <a:srgbClr val="E2BD34"/>
      </a:accent1>
      <a:accent2>
        <a:srgbClr val="9D3232"/>
      </a:accent2>
      <a:accent3>
        <a:srgbClr val="FFC000"/>
      </a:accent3>
      <a:accent4>
        <a:srgbClr val="D1E8D0"/>
      </a:accent4>
      <a:accent5>
        <a:srgbClr val="EFD4D5"/>
      </a:accent5>
      <a:accent6>
        <a:srgbClr val="D79597"/>
      </a:accent6>
      <a:hlink>
        <a:srgbClr val="DB5353"/>
      </a:hlink>
      <a:folHlink>
        <a:srgbClr val="903638"/>
      </a:folHlink>
    </a:clrScheme>
    <a:fontScheme name="Flöde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öd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2616</TotalTime>
  <Words>1421</Words>
  <Application>Microsoft Office PowerPoint</Application>
  <PresentationFormat>Bildspel på skärmen (4:3)</PresentationFormat>
  <Paragraphs>286</Paragraphs>
  <Slides>20</Slides>
  <Notes>1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20</vt:i4>
      </vt:variant>
    </vt:vector>
  </HeadingPairs>
  <TitlesOfParts>
    <vt:vector size="21" baseType="lpstr">
      <vt:lpstr>Flöde</vt:lpstr>
      <vt:lpstr>Köra för att Lära™ – en övning som stimulerar</vt:lpstr>
      <vt:lpstr>Metoden  Köra för att Lära™</vt:lpstr>
      <vt:lpstr>Köra för att Lära™</vt:lpstr>
      <vt:lpstr>           Köra för att Lära™ - vad utvecklas? </vt:lpstr>
      <vt:lpstr>TIRO – the learning tool</vt:lpstr>
      <vt:lpstr>TIRO – lärverktyget</vt:lpstr>
      <vt:lpstr>TIRO – en rullstol för övning</vt:lpstr>
      <vt:lpstr>En-för-alla sittenhet</vt:lpstr>
      <vt:lpstr>TIRO - snabb inställning utan verktyg</vt:lpstr>
      <vt:lpstr>ALP - verktyget</vt:lpstr>
      <vt:lpstr>ALP-verktyget  består av 2 delar</vt:lpstr>
      <vt:lpstr>Bild 12</vt:lpstr>
      <vt:lpstr>       Strategier som främjar lärandet </vt:lpstr>
      <vt:lpstr>Evidens och forskning</vt:lpstr>
      <vt:lpstr>Evidens för Köra för att Lära™  </vt:lpstr>
      <vt:lpstr>Publikationer – i tidskrifter</vt:lpstr>
      <vt:lpstr>Köra för att Lära™ - fortsatt forskning</vt:lpstr>
      <vt:lpstr>Knappt 4 månader och kör TIRO</vt:lpstr>
      <vt:lpstr>Kollar funktioner o hantering fas 3-4-5 </vt:lpstr>
      <vt:lpstr>Kontakt och information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Köra för att Lära™ – en övning som stimulerar</dc:title>
  <dc:creator>bärbar</dc:creator>
  <cp:lastModifiedBy>bärbar</cp:lastModifiedBy>
  <cp:revision>87</cp:revision>
  <dcterms:created xsi:type="dcterms:W3CDTF">2014-05-14T06:36:58Z</dcterms:created>
  <dcterms:modified xsi:type="dcterms:W3CDTF">2015-07-24T10:26:35Z</dcterms:modified>
</cp:coreProperties>
</file>