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64" r:id="rId4"/>
    <p:sldId id="262" r:id="rId5"/>
    <p:sldId id="263" r:id="rId6"/>
    <p:sldId id="267" r:id="rId7"/>
    <p:sldId id="258" r:id="rId8"/>
    <p:sldId id="259" r:id="rId9"/>
    <p:sldId id="260" r:id="rId10"/>
    <p:sldId id="271" r:id="rId11"/>
    <p:sldId id="266" r:id="rId12"/>
    <p:sldId id="275" r:id="rId13"/>
    <p:sldId id="280" r:id="rId14"/>
    <p:sldId id="273" r:id="rId15"/>
    <p:sldId id="265" r:id="rId16"/>
    <p:sldId id="276" r:id="rId17"/>
    <p:sldId id="270" r:id="rId18"/>
    <p:sldId id="277" r:id="rId19"/>
    <p:sldId id="278" r:id="rId20"/>
    <p:sldId id="272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>
      <p:cViewPr>
        <p:scale>
          <a:sx n="75" d="100"/>
          <a:sy n="75" d="100"/>
        </p:scale>
        <p:origin x="-124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E7F61-6929-4EAB-A39F-369E4824B12F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D5D38-DEEB-4CD4-A8B9-CF1C5328CA37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8B408-85C2-4D05-9CB5-CF330A8DC479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7" name="Underrubrik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0" name="Platshållare fö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klippt och rundat hör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ätvinklig triangel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10" name="Frihandsfigu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ihandsfigu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ihandsfigu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ihandsfigu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tshållare för rubrik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0" name="Platshållare för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466877-F20B-46C3-BC65-22C423CF2332}" type="datetimeFigureOut">
              <a:rPr lang="sv-SE" smtClean="0"/>
              <a:pPr/>
              <a:t>2015-11-03</a:t>
            </a:fld>
            <a:endParaRPr lang="sv-SE"/>
          </a:p>
        </p:txBody>
      </p:sp>
      <p:sp>
        <p:nvSpPr>
          <p:cNvPr id="2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14E0D6-4600-4016-A2C3-7303F2F29212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2" name="Grup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ihandsfigu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ihandsfigu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&#228;rbar\Desktop\P8310626.AV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sbethnilsson.se/en/" TargetMode="External"/><Relationship Id="rId2" Type="http://schemas.openxmlformats.org/officeDocument/2006/relationships/hyperlink" Target="mailto:lisbeth.nilsson@med.lu.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e.linkedin.com/pub/lisbeth-nilsson/25/745/1a2" TargetMode="External"/><Relationship Id="rId4" Type="http://schemas.openxmlformats.org/officeDocument/2006/relationships/hyperlink" Target="http://www.researchgate.net/profile/Lisbeth_Nilsso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Driving to Learn™ – a stimulating practice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2952328" cy="3384376"/>
          </a:xfrm>
        </p:spPr>
        <p:txBody>
          <a:bodyPr>
            <a:normAutofit lnSpcReduction="10000"/>
          </a:bodyPr>
          <a:lstStyle/>
          <a:p>
            <a:r>
              <a:rPr lang="sv-SE" b="1" dirty="0" smtClean="0"/>
              <a:t>Lisbeth Nilsson</a:t>
            </a:r>
          </a:p>
          <a:p>
            <a:r>
              <a:rPr lang="en-GB" dirty="0" smtClean="0"/>
              <a:t>PhD, occupational therapist and specialist</a:t>
            </a:r>
          </a:p>
          <a:p>
            <a:r>
              <a:rPr lang="en-GB" dirty="0" smtClean="0"/>
              <a:t>Associated to Lund University and Norrbotten Health County Council</a:t>
            </a:r>
            <a:endParaRPr lang="en-GB" dirty="0"/>
          </a:p>
        </p:txBody>
      </p:sp>
      <p:pic>
        <p:nvPicPr>
          <p:cNvPr id="1027" name="Picture 3" descr="C:\Users\bärbar\Pictures\IMG_4694-CLARA_redigerad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708920"/>
            <a:ext cx="3816424" cy="38545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ALP - tool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146104" cy="1804456"/>
          </a:xfrm>
        </p:spPr>
        <p:txBody>
          <a:bodyPr>
            <a:normAutofit/>
          </a:bodyPr>
          <a:lstStyle/>
          <a:p>
            <a:r>
              <a:rPr lang="en-GB" b="1" dirty="0" smtClean="0"/>
              <a:t>ALP = Assessment of Learning Powered mobility use</a:t>
            </a:r>
            <a:endParaRPr lang="en-GB" dirty="0" smtClean="0"/>
          </a:p>
          <a:p>
            <a:endParaRPr lang="sv-SE" dirty="0" smtClean="0"/>
          </a:p>
          <a:p>
            <a:r>
              <a:rPr lang="en-GB" dirty="0" smtClean="0"/>
              <a:t>A tool for assessment and facilitation of tool-use learning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3514" y="6391275"/>
            <a:ext cx="39004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323528" y="2132856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ALP-tool  </a:t>
            </a:r>
            <a:r>
              <a:rPr lang="en-GB" sz="3200" dirty="0" smtClean="0"/>
              <a:t>involves 2 parts</a:t>
            </a:r>
            <a:endParaRPr lang="en-GB" sz="32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en-GB" sz="3600" dirty="0" smtClean="0"/>
              <a:t>The ALP-instrument</a:t>
            </a:r>
          </a:p>
          <a:p>
            <a:r>
              <a:rPr lang="en-GB" dirty="0" smtClean="0"/>
              <a:t>The learning process has eight phases: 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from  </a:t>
            </a:r>
            <a:r>
              <a:rPr lang="en-GB" i="1" dirty="0" smtClean="0"/>
              <a:t>1 – novice</a:t>
            </a:r>
            <a:r>
              <a:rPr lang="en-GB" dirty="0" smtClean="0"/>
              <a:t> to </a:t>
            </a:r>
            <a:r>
              <a:rPr lang="en-GB" i="1" dirty="0" smtClean="0"/>
              <a:t>8 expert </a:t>
            </a:r>
          </a:p>
          <a:p>
            <a:r>
              <a:rPr lang="en-GB" dirty="0" smtClean="0"/>
              <a:t>The phases are grouped in three stages: 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exploration of </a:t>
            </a:r>
            <a:r>
              <a:rPr lang="en-GB" i="1" dirty="0" smtClean="0"/>
              <a:t>functions</a:t>
            </a:r>
            <a:r>
              <a:rPr lang="en-GB" dirty="0" smtClean="0"/>
              <a:t>, </a:t>
            </a:r>
            <a:r>
              <a:rPr lang="en-GB" i="1" dirty="0" smtClean="0"/>
              <a:t>sequencing</a:t>
            </a:r>
            <a:r>
              <a:rPr lang="en-GB" dirty="0" smtClean="0"/>
              <a:t> and </a:t>
            </a:r>
            <a:r>
              <a:rPr lang="en-GB" i="1" dirty="0" smtClean="0"/>
              <a:t>performance</a:t>
            </a:r>
            <a:endParaRPr lang="en-GB" i="1" dirty="0" smtClean="0"/>
          </a:p>
          <a:p>
            <a:pPr>
              <a:buNone/>
            </a:pPr>
            <a:r>
              <a:rPr lang="en-GB" dirty="0" smtClean="0"/>
              <a:t> AND</a:t>
            </a:r>
          </a:p>
          <a:p>
            <a:pPr>
              <a:buNone/>
            </a:pPr>
            <a:r>
              <a:rPr lang="en-GB" sz="3600" dirty="0" smtClean="0"/>
              <a:t>Strategies facilitating learning</a:t>
            </a:r>
            <a:endParaRPr lang="en-GB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755576" y="1340768"/>
          <a:ext cx="7632848" cy="5031148"/>
        </p:xfrm>
        <a:graphic>
          <a:graphicData uri="http://schemas.openxmlformats.org/drawingml/2006/table">
            <a:tbl>
              <a:tblPr/>
              <a:tblGrid>
                <a:gridCol w="504056"/>
                <a:gridCol w="1296144"/>
                <a:gridCol w="1152128"/>
                <a:gridCol w="1539424"/>
                <a:gridCol w="956153"/>
                <a:gridCol w="1536871"/>
                <a:gridCol w="648072"/>
              </a:tblGrid>
              <a:tr h="34576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b="1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Phase</a:t>
                      </a:r>
                      <a:endParaRPr lang="en-GB" sz="1050" b="1" noProof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b="1" noProof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Attention</a:t>
                      </a:r>
                      <a:endParaRPr lang="en-GB" sz="1050" noProof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b="1" noProof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Activity &amp; Movement</a:t>
                      </a:r>
                      <a:endParaRPr lang="en-GB" sz="1050" noProof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b="1" noProof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Understanding of    tool use</a:t>
                      </a:r>
                      <a:endParaRPr lang="en-GB" sz="1050" noProof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b="1" noProof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Expressions &amp; Emotions</a:t>
                      </a:r>
                      <a:endParaRPr lang="en-GB" sz="1050" noProof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b="1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Interaction &amp;</a:t>
                      </a:r>
                      <a:r>
                        <a:rPr lang="en-GB" sz="1050" b="1" baseline="0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Communication</a:t>
                      </a:r>
                      <a:endParaRPr lang="en-GB" sz="1050" noProof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b="1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STAGE</a:t>
                      </a:r>
                      <a:endParaRPr lang="en-GB" sz="1050" noProof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28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Attention well established and sustained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Occupation composed of two or more activities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Integrated</a:t>
                      </a:r>
                      <a:endParaRPr lang="en-GB" sz="11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tool use</a:t>
                      </a:r>
                      <a:endParaRPr lang="en-GB" sz="11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Dependent on the doing of other activities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Multi-level integrated interactions 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900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Explore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1050" b="1" noProof="0" dirty="0" smtClean="0">
                          <a:latin typeface="Arial Black" pitchFamily="34" charset="0"/>
                          <a:ea typeface="Verdana" pitchFamily="34" charset="0"/>
                          <a:cs typeface="Verdana" pitchFamily="34" charset="0"/>
                        </a:rPr>
                        <a:t>PERFORMANCE</a:t>
                      </a:r>
                      <a:endParaRPr lang="en-GB" sz="1050" noProof="0" dirty="0" smtClean="0">
                        <a:latin typeface="Arial Black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900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Body, machine, environment, &amp; occupation</a:t>
                      </a:r>
                      <a:endParaRPr lang="en-GB" sz="900" noProof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10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 smtClean="0">
                          <a:latin typeface="Times New Roman"/>
                          <a:ea typeface="Calibri"/>
                          <a:cs typeface="Times New Roman"/>
                        </a:rPr>
                        <a:t>7 </a:t>
                      </a:r>
                      <a:endParaRPr lang="sv-SE" sz="24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Multi- channelled attention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Generally focused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Occupation for its own sake</a:t>
                      </a:r>
                      <a:endParaRPr lang="en-GB" sz="800" b="1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Fluent precise use of tool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Happiness Satisfaction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Concurrent interactions</a:t>
                      </a:r>
                      <a:endParaRPr lang="en-GB" sz="800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628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6  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Multi-channelled attention but easily disrupted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1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Activity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Goal-directed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Competent use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of tool</a:t>
                      </a:r>
                      <a:endParaRPr lang="en-GB" sz="11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Serious Contented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Laugh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Excited 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Consecutive interactions</a:t>
                      </a:r>
                      <a:endParaRPr lang="en-GB" sz="800" b="1" noProof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51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5  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Two-channelled attention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Sequences of chains of acts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Idea of competent tool use is born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Eager, smile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Serious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Frustration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Reciprocated</a:t>
                      </a:r>
                      <a:r>
                        <a:rPr lang="en-GB" sz="800" b="1" baseline="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interaction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Triadic</a:t>
                      </a:r>
                      <a:r>
                        <a:rPr lang="en-GB" sz="800" b="1" baseline="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interaction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900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Explore</a:t>
                      </a:r>
                      <a:r>
                        <a:rPr lang="en-GB" sz="900" b="1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050" b="1" noProof="0" dirty="0" smtClean="0">
                          <a:latin typeface="Arial Black" pitchFamily="34" charset="0"/>
                          <a:ea typeface="Tahoma" pitchFamily="34" charset="0"/>
                          <a:cs typeface="Aharoni" pitchFamily="2" charset="-79"/>
                        </a:rPr>
                        <a:t>SEQUENCING</a:t>
                      </a:r>
                      <a:endParaRPr lang="en-GB" sz="1050" noProof="0" dirty="0" smtClean="0">
                        <a:latin typeface="Arial Black" pitchFamily="34" charset="0"/>
                        <a:ea typeface="Tahoma" pitchFamily="34" charset="0"/>
                        <a:cs typeface="Aharoni" pitchFamily="2" charset="-79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900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Body, machine, &amp; environment</a:t>
                      </a:r>
                      <a:endParaRPr lang="en-GB" sz="900" noProof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98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Single channelled attention but able to shift spontaneously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Chains</a:t>
                      </a:r>
                      <a:r>
                        <a:rPr lang="en-GB" sz="800" b="1" baseline="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of acts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Exploration</a:t>
                      </a:r>
                      <a:r>
                        <a:rPr lang="en-GB" sz="800" b="1" baseline="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of extended tool use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Serious    Smile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Sometimes laugh</a:t>
                      </a:r>
                      <a:endParaRPr lang="en-GB" sz="800" b="1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Mutual</a:t>
                      </a:r>
                      <a:r>
                        <a:rPr lang="en-GB" sz="800" b="1" baseline="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interaction</a:t>
                      </a:r>
                      <a:endParaRPr lang="en-GB" sz="800" b="1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51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Single</a:t>
                      </a:r>
                      <a:r>
                        <a:rPr lang="en-GB" sz="800" b="1" baseline="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channelled attention but able to shift attention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directed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1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Basic</a:t>
                      </a:r>
                      <a:r>
                        <a:rPr lang="en-GB" sz="1100" b="1" baseline="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use of tool</a:t>
                      </a:r>
                      <a:endParaRPr lang="en-GB" sz="11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Serious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Contented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Smile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Initiates interaction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900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Explore 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1050" b="1" noProof="0" dirty="0" smtClean="0">
                          <a:latin typeface="Arial Black" pitchFamily="34" charset="0"/>
                          <a:ea typeface="Tahoma" pitchFamily="34" charset="0"/>
                          <a:cs typeface="Aharoni" pitchFamily="2" charset="-79"/>
                        </a:rPr>
                        <a:t>FUNCTIONS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GB" sz="900" noProof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Body, &amp; machine</a:t>
                      </a:r>
                      <a:endParaRPr lang="en-GB" sz="900" noProof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1564" marR="41564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2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Single channelled attention</a:t>
                      </a:r>
                      <a:endParaRPr lang="en-GB" sz="800" b="1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Pre-act</a:t>
                      </a:r>
                      <a:endParaRPr lang="en-GB" sz="800" b="1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Idea of basic tool use is born</a:t>
                      </a:r>
                      <a:r>
                        <a:rPr lang="en-GB" sz="8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Contented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Curious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Anxious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Angry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Responds to interaction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584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b="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Extreme distractibility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Passive or anxious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Excited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Non-act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Rejection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</a:t>
                      </a:r>
                      <a:r>
                        <a:rPr lang="en-GB" sz="800" b="1" baseline="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or vague </a:t>
                      </a: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idea of tool use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Open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Neutral</a:t>
                      </a: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Anxiety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 response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800" b="1" noProof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Avoidance</a:t>
                      </a:r>
                      <a:endParaRPr lang="en-GB" sz="8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755576" y="548680"/>
            <a:ext cx="76635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 smtClean="0">
                <a:latin typeface="+mj-lt"/>
              </a:rPr>
              <a:t>The ALP </a:t>
            </a:r>
            <a:r>
              <a:rPr lang="sv-SE" sz="4000" dirty="0" smtClean="0">
                <a:latin typeface="+mj-lt"/>
              </a:rPr>
              <a:t>– </a:t>
            </a:r>
            <a:r>
              <a:rPr lang="sv-SE" sz="4000" dirty="0" smtClean="0">
                <a:latin typeface="+mj-lt"/>
              </a:rPr>
              <a:t>instrument </a:t>
            </a:r>
            <a:r>
              <a:rPr lang="sv-SE" dirty="0" smtClean="0">
                <a:latin typeface="+mj-lt"/>
              </a:rPr>
              <a:t>(Nilsson &amp; </a:t>
            </a:r>
            <a:r>
              <a:rPr lang="sv-SE" dirty="0" err="1" smtClean="0">
                <a:latin typeface="+mj-lt"/>
              </a:rPr>
              <a:t>Durkin</a:t>
            </a:r>
            <a:r>
              <a:rPr lang="sv-SE" dirty="0" smtClean="0">
                <a:latin typeface="+mj-lt"/>
              </a:rPr>
              <a:t>, </a:t>
            </a:r>
            <a:r>
              <a:rPr lang="sv-SE" dirty="0" smtClean="0">
                <a:latin typeface="+mj-lt"/>
              </a:rPr>
              <a:t>JRRD, 2014) </a:t>
            </a:r>
            <a:endParaRPr lang="sv-SE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323528" y="1844824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en-GB" dirty="0" smtClean="0"/>
              <a:t>Strategies facilitating learning</a:t>
            </a:r>
            <a:r>
              <a:rPr lang="sv-SE" sz="3200" dirty="0" smtClean="0"/>
              <a:t/>
            </a:r>
            <a:br>
              <a:rPr lang="sv-SE" sz="3200" dirty="0" smtClean="0"/>
            </a:br>
            <a:endParaRPr lang="sv-SE" sz="32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sv-SE" sz="3200" dirty="0" smtClean="0"/>
          </a:p>
          <a:p>
            <a:pPr>
              <a:buNone/>
            </a:pPr>
            <a:r>
              <a:rPr lang="en-GB" sz="3200" dirty="0" smtClean="0"/>
              <a:t>Dialogue pedagogy</a:t>
            </a:r>
          </a:p>
          <a:p>
            <a:pPr>
              <a:buNone/>
            </a:pPr>
            <a:r>
              <a:rPr lang="en-GB" dirty="0" smtClean="0"/>
              <a:t>Mutual interaction </a:t>
            </a:r>
          </a:p>
          <a:p>
            <a:pPr>
              <a:buNone/>
            </a:pPr>
            <a:r>
              <a:rPr lang="en-GB" dirty="0" smtClean="0"/>
              <a:t>Co-construction of the practice session </a:t>
            </a:r>
          </a:p>
          <a:p>
            <a:pPr>
              <a:buNone/>
            </a:pPr>
            <a:r>
              <a:rPr lang="en-GB" dirty="0" smtClean="0"/>
              <a:t>Facilitation of problem solving ability</a:t>
            </a:r>
          </a:p>
          <a:p>
            <a:pPr>
              <a:buNone/>
            </a:pPr>
            <a:r>
              <a:rPr lang="en-GB" dirty="0" smtClean="0"/>
              <a:t>Shifts between difficult – tension and easy - relaxation</a:t>
            </a:r>
          </a:p>
          <a:p>
            <a:pPr>
              <a:buNone/>
            </a:pPr>
            <a:r>
              <a:rPr lang="en-GB" dirty="0" smtClean="0"/>
              <a:t>Shifts between seriousness and fun, playfulness</a:t>
            </a:r>
          </a:p>
          <a:p>
            <a:pPr>
              <a:buNone/>
            </a:pPr>
            <a:r>
              <a:rPr lang="en-GB" dirty="0" smtClean="0"/>
              <a:t>Hand over responsibility for the situation to the learner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Evidence and research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Evidence of today</a:t>
            </a:r>
          </a:p>
          <a:p>
            <a:r>
              <a:rPr lang="en-GB" dirty="0" smtClean="0"/>
              <a:t>Ongoing research</a:t>
            </a:r>
          </a:p>
          <a:p>
            <a:r>
              <a:rPr lang="en-GB" dirty="0" smtClean="0"/>
              <a:t>Where the method is implemented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3514" y="6391275"/>
            <a:ext cx="39004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Evidence for Driving to Learn™  </a:t>
            </a:r>
            <a:endParaRPr lang="en-GB" sz="40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buNone/>
            </a:pPr>
            <a:endParaRPr lang="sv-SE" sz="4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dirty="0" smtClean="0"/>
              <a:t>Research has been carried out since 1993</a:t>
            </a:r>
          </a:p>
          <a:p>
            <a:r>
              <a:rPr lang="en-GB" dirty="0" smtClean="0"/>
              <a:t>Qualitative method</a:t>
            </a:r>
            <a:endParaRPr lang="en-GB" dirty="0" smtClean="0"/>
          </a:p>
          <a:p>
            <a:r>
              <a:rPr lang="en-GB" dirty="0" smtClean="0"/>
              <a:t>Studies carried out in clinical practices </a:t>
            </a:r>
          </a:p>
          <a:p>
            <a:r>
              <a:rPr lang="en-GB" dirty="0" smtClean="0"/>
              <a:t>Participants aged from 3 months to 86 years</a:t>
            </a:r>
          </a:p>
          <a:p>
            <a:r>
              <a:rPr lang="en-GB" dirty="0" smtClean="0"/>
              <a:t>Dissertation 2007: results from </a:t>
            </a:r>
          </a:p>
          <a:p>
            <a:pPr lvl="1"/>
            <a:r>
              <a:rPr lang="en-GB" dirty="0" smtClean="0"/>
              <a:t>109 children and adults with cognitive disabilities </a:t>
            </a:r>
          </a:p>
          <a:p>
            <a:pPr lvl="1"/>
            <a:r>
              <a:rPr lang="en-GB" dirty="0" smtClean="0"/>
              <a:t>17 infants with typical development</a:t>
            </a:r>
          </a:p>
          <a:p>
            <a:r>
              <a:rPr lang="en-GB" dirty="0" smtClean="0"/>
              <a:t>Various aetiologies causing the c</a:t>
            </a:r>
            <a:r>
              <a:rPr lang="en-GB" dirty="0" smtClean="0"/>
              <a:t>ognitive limitations</a:t>
            </a:r>
          </a:p>
          <a:p>
            <a:r>
              <a:rPr lang="en-GB" dirty="0" smtClean="0"/>
              <a:t>Walking participants</a:t>
            </a:r>
          </a:p>
          <a:p>
            <a:pPr lvl="1">
              <a:buNone/>
            </a:pPr>
            <a:endParaRPr lang="sv-SE" dirty="0" smtClean="0"/>
          </a:p>
          <a:p>
            <a:endParaRPr lang="sv-SE" dirty="0"/>
          </a:p>
        </p:txBody>
      </p:sp>
      <p:cxnSp>
        <p:nvCxnSpPr>
          <p:cNvPr id="7" name="Rak 6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Publications</a:t>
            </a:r>
            <a:r>
              <a:rPr lang="sv-SE" dirty="0" smtClean="0"/>
              <a:t> </a:t>
            </a:r>
            <a:r>
              <a:rPr lang="sv-SE" dirty="0" smtClean="0"/>
              <a:t>– </a:t>
            </a:r>
            <a:r>
              <a:rPr lang="sv-SE" sz="4000" dirty="0" smtClean="0"/>
              <a:t>in journals</a:t>
            </a:r>
            <a:endParaRPr lang="sv-SE" sz="40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89120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ts val="600"/>
              </a:spcBef>
              <a:buNone/>
            </a:pPr>
            <a:endParaRPr lang="sv-SE" sz="4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sv-SE" sz="3500" dirty="0" smtClean="0"/>
              <a:t>Nilsson, L., &amp; </a:t>
            </a:r>
            <a:r>
              <a:rPr lang="sv-SE" sz="3500" dirty="0" err="1" smtClean="0"/>
              <a:t>Durkin</a:t>
            </a:r>
            <a:r>
              <a:rPr lang="sv-SE" sz="3500" dirty="0" smtClean="0"/>
              <a:t>, J. </a:t>
            </a:r>
            <a:r>
              <a:rPr lang="sv-SE" sz="3500" dirty="0" smtClean="0"/>
              <a:t>(2014). </a:t>
            </a:r>
            <a:r>
              <a:rPr lang="en-US" sz="3500" dirty="0" smtClean="0"/>
              <a:t>Assessment of learning powered mobility use – applying Grounded </a:t>
            </a:r>
            <a:r>
              <a:rPr lang="en-US" sz="3500" dirty="0" smtClean="0"/>
              <a:t>Theory </a:t>
            </a:r>
            <a:r>
              <a:rPr lang="en-US" sz="3500" dirty="0" smtClean="0"/>
              <a:t>to occupational performance. </a:t>
            </a:r>
            <a:r>
              <a:rPr lang="en-US" sz="3500" i="1" dirty="0" smtClean="0"/>
              <a:t>Journal of rehabilitation research and </a:t>
            </a:r>
            <a:r>
              <a:rPr lang="en-US" sz="3500" i="1" dirty="0" smtClean="0"/>
              <a:t>development,</a:t>
            </a:r>
            <a:r>
              <a:rPr lang="sv-SE" sz="1100" dirty="0" smtClean="0"/>
              <a:t> </a:t>
            </a:r>
            <a:r>
              <a:rPr lang="sv-SE" sz="3500" dirty="0" smtClean="0"/>
              <a:t>51(6),963–74</a:t>
            </a:r>
            <a:r>
              <a:rPr lang="en-US" sz="3500" i="1" dirty="0" smtClean="0"/>
              <a:t> </a:t>
            </a:r>
            <a:endParaRPr lang="sv-SE" sz="3500" dirty="0" smtClean="0"/>
          </a:p>
          <a:p>
            <a:r>
              <a:rPr lang="sv-SE" sz="3500" dirty="0" smtClean="0"/>
              <a:t>Nilsson, L. (2012). Driving to </a:t>
            </a:r>
            <a:r>
              <a:rPr lang="sv-SE" sz="3500" dirty="0" err="1" smtClean="0"/>
              <a:t>Learn</a:t>
            </a:r>
            <a:r>
              <a:rPr lang="sv-SE" sz="3500" dirty="0" smtClean="0"/>
              <a:t>. A new intervention for </a:t>
            </a:r>
            <a:r>
              <a:rPr lang="sv-SE" sz="3500" dirty="0" err="1" smtClean="0"/>
              <a:t>people</a:t>
            </a:r>
            <a:r>
              <a:rPr lang="sv-SE" sz="3500" dirty="0" smtClean="0"/>
              <a:t> with stroke and spatial </a:t>
            </a:r>
            <a:r>
              <a:rPr lang="sv-SE" sz="3500" dirty="0" err="1" smtClean="0"/>
              <a:t>neglect</a:t>
            </a:r>
            <a:r>
              <a:rPr lang="sv-SE" sz="3500" dirty="0" smtClean="0"/>
              <a:t>. </a:t>
            </a:r>
            <a:r>
              <a:rPr lang="en-US" sz="3500" i="1" dirty="0" smtClean="0"/>
              <a:t>Posture and Mobility Group Journal </a:t>
            </a:r>
            <a:r>
              <a:rPr lang="en-US" sz="3500" dirty="0" smtClean="0"/>
              <a:t>29(2),15-19.</a:t>
            </a:r>
            <a:endParaRPr lang="sv-SE" sz="3500" dirty="0" smtClean="0"/>
          </a:p>
          <a:p>
            <a:r>
              <a:rPr lang="sv-SE" sz="3500" dirty="0" smtClean="0"/>
              <a:t>Nilsson, L., Eklund, M., &amp; Nyberg, P. (2011). </a:t>
            </a:r>
            <a:r>
              <a:rPr lang="en-US" sz="3500" dirty="0" smtClean="0"/>
              <a:t>Driving to Learn in powered wheelchair. The inter-rater reliability of a tool for assessment of joystick-use. </a:t>
            </a:r>
            <a:r>
              <a:rPr lang="en-US" sz="3500" i="1" dirty="0" smtClean="0"/>
              <a:t>Australian Occupational Therapy </a:t>
            </a:r>
            <a:r>
              <a:rPr lang="en-US" sz="3500" i="1" dirty="0" smtClean="0"/>
              <a:t>Journal, </a:t>
            </a:r>
            <a:r>
              <a:rPr lang="sv-SE" sz="3500" dirty="0" smtClean="0"/>
              <a:t>(58), 447-454</a:t>
            </a:r>
            <a:r>
              <a:rPr lang="en-US" sz="3500" i="1" dirty="0" smtClean="0"/>
              <a:t>.</a:t>
            </a:r>
            <a:endParaRPr lang="sv-SE" sz="3500" dirty="0" smtClean="0"/>
          </a:p>
          <a:p>
            <a:r>
              <a:rPr lang="sv-SE" sz="3500" dirty="0" smtClean="0"/>
              <a:t>Nilsson, L., Eklund, M., Nyberg, P., &amp; </a:t>
            </a:r>
            <a:r>
              <a:rPr lang="sv-SE" sz="3500" dirty="0" err="1" smtClean="0"/>
              <a:t>Thulesius</a:t>
            </a:r>
            <a:r>
              <a:rPr lang="sv-SE" sz="3500" dirty="0" smtClean="0"/>
              <a:t>, H. (2011). </a:t>
            </a:r>
            <a:r>
              <a:rPr lang="en-US" sz="3500" dirty="0" smtClean="0"/>
              <a:t>Driving to Learn in a Powered  Wheelchair: Identification of the Process of Growing Consciousness of Joystick-use in People with Profound Cognitive Disabilities. </a:t>
            </a:r>
            <a:r>
              <a:rPr lang="en-US" sz="3500" i="1" dirty="0" smtClean="0"/>
              <a:t>The American Journal of Occupational Therapy</a:t>
            </a:r>
            <a:r>
              <a:rPr lang="en-US" sz="3500" dirty="0" smtClean="0"/>
              <a:t>, </a:t>
            </a:r>
            <a:r>
              <a:rPr lang="en-US" sz="3500" dirty="0" smtClean="0"/>
              <a:t>(</a:t>
            </a:r>
            <a:r>
              <a:rPr lang="sv-SE" sz="3500" dirty="0" smtClean="0"/>
              <a:t>65)6</a:t>
            </a:r>
            <a:r>
              <a:rPr lang="sv-SE" sz="3500" dirty="0" smtClean="0"/>
              <a:t>, 652-660</a:t>
            </a:r>
            <a:r>
              <a:rPr lang="en-US" sz="3500" dirty="0" smtClean="0"/>
              <a:t>.</a:t>
            </a:r>
            <a:endParaRPr lang="sv-SE" sz="3500" dirty="0" smtClean="0"/>
          </a:p>
          <a:p>
            <a:r>
              <a:rPr lang="en-US" sz="3500" dirty="0" smtClean="0"/>
              <a:t>Nilsson, L. (2011). Communication mediated by a powered wheelchair: People with profound  cognitive disabilities. </a:t>
            </a:r>
            <a:r>
              <a:rPr lang="en-US" sz="3500" i="1" dirty="0" smtClean="0"/>
              <a:t>Disability Studies Quarterly</a:t>
            </a:r>
            <a:r>
              <a:rPr lang="en-US" sz="3500" dirty="0" smtClean="0"/>
              <a:t>, 31(04)</a:t>
            </a:r>
            <a:endParaRPr lang="sv-SE" sz="3500" dirty="0" smtClean="0"/>
          </a:p>
          <a:p>
            <a:r>
              <a:rPr lang="sv-SE" sz="3500" dirty="0" smtClean="0"/>
              <a:t>Nilsson, L., Nyberg, P., &amp; Eklund, M. (2010). </a:t>
            </a:r>
            <a:r>
              <a:rPr lang="en-US" sz="3500" dirty="0" smtClean="0"/>
              <a:t>Training characteristics important for growing consciousness of joystick-use in people with profound cognitive disabilities.</a:t>
            </a:r>
            <a:r>
              <a:rPr lang="en-US" sz="3500" i="1" dirty="0" smtClean="0"/>
              <a:t> International Journal of Therapy and Rehabilitation, 17</a:t>
            </a:r>
            <a:r>
              <a:rPr lang="en-US" sz="3500" dirty="0" smtClean="0"/>
              <a:t>(11), 588-595.</a:t>
            </a:r>
            <a:endParaRPr lang="sv-SE" sz="3500" dirty="0" smtClean="0"/>
          </a:p>
          <a:p>
            <a:r>
              <a:rPr lang="en-US" sz="3500" dirty="0" smtClean="0"/>
              <a:t>Nilsson, L., &amp; </a:t>
            </a:r>
            <a:r>
              <a:rPr lang="en-US" sz="3500" dirty="0" err="1" smtClean="0"/>
              <a:t>Eklund</a:t>
            </a:r>
            <a:r>
              <a:rPr lang="en-US" sz="3500" dirty="0" smtClean="0"/>
              <a:t>, M. (2006). Driving to Learn. Powered wheelchair training for those with cognitive disabilities. </a:t>
            </a:r>
            <a:r>
              <a:rPr lang="en-US" sz="3500" i="1" dirty="0" smtClean="0"/>
              <a:t>International Journal of Therapy and Rehabilitation, 13</a:t>
            </a:r>
            <a:r>
              <a:rPr lang="en-US" sz="3500" dirty="0" smtClean="0"/>
              <a:t>(11), 517-527.</a:t>
            </a:r>
            <a:endParaRPr lang="sv-SE" sz="3500" dirty="0" smtClean="0"/>
          </a:p>
          <a:p>
            <a:r>
              <a:rPr lang="en-US" sz="3500" dirty="0" smtClean="0"/>
              <a:t>Nilsson, L., &amp; Nyberg, P. (2003). Driving to Learn. A new concept for training children with profound cognitive disabilities in powered wheelchair. </a:t>
            </a:r>
            <a:r>
              <a:rPr lang="en-US" sz="3500" i="1" dirty="0" smtClean="0"/>
              <a:t>American Journal of Occupational Therapy, 57</a:t>
            </a:r>
            <a:r>
              <a:rPr lang="en-US" sz="3500" dirty="0" smtClean="0"/>
              <a:t>, 229-233.</a:t>
            </a:r>
            <a:endParaRPr lang="sv-SE" sz="3500" dirty="0" smtClean="0"/>
          </a:p>
          <a:p>
            <a:r>
              <a:rPr lang="en-US" sz="3500" dirty="0" smtClean="0"/>
              <a:t>Nilsson, L., &amp; Nyberg, P. (1999). Single-switch control versus powered wheelchair for training cause-effect relationships: case studies. </a:t>
            </a:r>
            <a:r>
              <a:rPr lang="en-US" sz="3500" i="1" dirty="0" smtClean="0"/>
              <a:t>Technology and Disability, 11</a:t>
            </a:r>
            <a:r>
              <a:rPr lang="en-US" sz="3500" dirty="0" smtClean="0"/>
              <a:t>, 35-38.</a:t>
            </a:r>
            <a:endParaRPr lang="sv-SE" sz="3500" dirty="0" smtClean="0"/>
          </a:p>
          <a:p>
            <a:endParaRPr lang="sv-SE" dirty="0"/>
          </a:p>
        </p:txBody>
      </p:sp>
      <p:cxnSp>
        <p:nvCxnSpPr>
          <p:cNvPr id="7" name="Rak 6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5600" dirty="0" smtClean="0"/>
              <a:t>Driving to Learn™ </a:t>
            </a:r>
            <a:r>
              <a:rPr lang="en-GB" dirty="0" smtClean="0"/>
              <a:t>- </a:t>
            </a:r>
            <a:r>
              <a:rPr lang="en-GB" sz="4000" dirty="0" smtClean="0"/>
              <a:t>further research</a:t>
            </a:r>
            <a:endParaRPr lang="en-GB" sz="40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en-GB" sz="2400" dirty="0" smtClean="0"/>
              <a:t>SWEDEN</a:t>
            </a:r>
          </a:p>
          <a:p>
            <a:pPr>
              <a:buNone/>
            </a:pP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R&amp;D</a:t>
            </a:r>
            <a:r>
              <a:rPr lang="en-GB" sz="2400" dirty="0" smtClean="0"/>
              <a:t>-project Region </a:t>
            </a:r>
            <a:r>
              <a:rPr lang="en-GB" sz="2400" dirty="0" err="1" smtClean="0"/>
              <a:t>Skåne</a:t>
            </a:r>
            <a:r>
              <a:rPr lang="en-GB" sz="2400" dirty="0" smtClean="0"/>
              <a:t> </a:t>
            </a:r>
            <a:r>
              <a:rPr lang="en-GB" sz="2400" dirty="0" err="1" smtClean="0"/>
              <a:t>BoU-rehabilition</a:t>
            </a:r>
            <a:r>
              <a:rPr lang="en-GB" sz="2400" dirty="0" smtClean="0"/>
              <a:t> 2007 – 2011 </a:t>
            </a:r>
          </a:p>
          <a:p>
            <a:pPr lvl="1"/>
            <a:r>
              <a:rPr lang="en-GB" sz="1200" dirty="0" err="1" smtClean="0"/>
              <a:t>Svensson</a:t>
            </a:r>
            <a:r>
              <a:rPr lang="en-GB" sz="1200" dirty="0" smtClean="0"/>
              <a:t>, E., &amp; </a:t>
            </a:r>
            <a:r>
              <a:rPr lang="en-GB" sz="1200" b="1" dirty="0" smtClean="0"/>
              <a:t>Nilsson, L</a:t>
            </a:r>
            <a:r>
              <a:rPr lang="en-GB" sz="1200" dirty="0" smtClean="0"/>
              <a:t>. (2009). </a:t>
            </a:r>
            <a:r>
              <a:rPr lang="en-GB" sz="1200" dirty="0" err="1" smtClean="0"/>
              <a:t>Köra</a:t>
            </a:r>
            <a:r>
              <a:rPr lang="en-GB" sz="1200" dirty="0" smtClean="0"/>
              <a:t> </a:t>
            </a:r>
            <a:r>
              <a:rPr lang="en-GB" sz="1200" dirty="0" err="1" smtClean="0"/>
              <a:t>för</a:t>
            </a:r>
            <a:r>
              <a:rPr lang="en-GB" sz="1200" dirty="0" smtClean="0"/>
              <a:t> </a:t>
            </a:r>
            <a:r>
              <a:rPr lang="en-GB" sz="1200" dirty="0" err="1" smtClean="0"/>
              <a:t>Lära</a:t>
            </a:r>
            <a:r>
              <a:rPr lang="en-GB" sz="1200" dirty="0" smtClean="0"/>
              <a:t>. </a:t>
            </a:r>
            <a:r>
              <a:rPr lang="en-GB" sz="1200" dirty="0" err="1" smtClean="0"/>
              <a:t>Kort</a:t>
            </a:r>
            <a:r>
              <a:rPr lang="en-GB" sz="1200" dirty="0" smtClean="0"/>
              <a:t> </a:t>
            </a:r>
            <a:r>
              <a:rPr lang="en-GB" sz="1200" dirty="0" err="1" smtClean="0"/>
              <a:t>Fou</a:t>
            </a:r>
            <a:r>
              <a:rPr lang="en-GB" sz="1200" dirty="0" smtClean="0"/>
              <a:t>-rapport nr 3-2009. </a:t>
            </a:r>
            <a:r>
              <a:rPr lang="en-GB" sz="1200" dirty="0" err="1" smtClean="0"/>
              <a:t>FoU</a:t>
            </a:r>
            <a:r>
              <a:rPr lang="en-GB" sz="1200" dirty="0" smtClean="0"/>
              <a:t> </a:t>
            </a:r>
            <a:r>
              <a:rPr lang="en-GB" sz="1200" dirty="0" err="1" smtClean="0"/>
              <a:t>Habilitering</a:t>
            </a:r>
            <a:r>
              <a:rPr lang="en-GB" sz="1200" dirty="0" smtClean="0"/>
              <a:t> &amp; </a:t>
            </a:r>
            <a:r>
              <a:rPr lang="en-GB" sz="1200" dirty="0" err="1" smtClean="0"/>
              <a:t>Hjälpmedel</a:t>
            </a:r>
            <a:r>
              <a:rPr lang="en-GB" sz="1200" dirty="0" smtClean="0"/>
              <a:t>, Region </a:t>
            </a:r>
            <a:r>
              <a:rPr lang="en-GB" sz="1200" dirty="0" err="1" smtClean="0"/>
              <a:t>Skåne</a:t>
            </a:r>
            <a:r>
              <a:rPr lang="en-GB" sz="1200" dirty="0" smtClean="0"/>
              <a:t>. (in Swedish)</a:t>
            </a:r>
          </a:p>
          <a:p>
            <a:pPr>
              <a:buNone/>
            </a:pP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R&amp;D</a:t>
            </a:r>
            <a:r>
              <a:rPr lang="en-GB" sz="2400" dirty="0" smtClean="0"/>
              <a:t>-project </a:t>
            </a:r>
            <a:r>
              <a:rPr lang="en-GB" sz="2400" dirty="0" err="1" smtClean="0"/>
              <a:t>Norrbotten</a:t>
            </a:r>
            <a:r>
              <a:rPr lang="en-GB" sz="2400" dirty="0" smtClean="0"/>
              <a:t>, Stroke-rehabilitation</a:t>
            </a:r>
            <a:r>
              <a:rPr lang="en-GB" sz="2400" dirty="0" smtClean="0"/>
              <a:t> and</a:t>
            </a:r>
            <a:r>
              <a:rPr lang="en-GB" sz="2400" dirty="0" smtClean="0"/>
              <a:t> </a:t>
            </a:r>
            <a:r>
              <a:rPr lang="en-GB" sz="2400" dirty="0" err="1" smtClean="0"/>
              <a:t>BoU-habilitering</a:t>
            </a:r>
            <a:r>
              <a:rPr lang="en-GB" sz="2400" dirty="0" smtClean="0"/>
              <a:t> 2010 –</a:t>
            </a:r>
          </a:p>
          <a:p>
            <a:pPr lvl="1"/>
            <a:r>
              <a:rPr lang="en-GB" sz="1200" b="1" dirty="0" smtClean="0"/>
              <a:t>Nilsson, L.</a:t>
            </a:r>
            <a:r>
              <a:rPr lang="en-GB" sz="1200" dirty="0" smtClean="0"/>
              <a:t> (2012). </a:t>
            </a:r>
            <a:r>
              <a:rPr lang="en-GB" sz="1200" dirty="0" err="1" smtClean="0"/>
              <a:t>Köra</a:t>
            </a:r>
            <a:r>
              <a:rPr lang="en-GB" sz="1200" dirty="0" smtClean="0"/>
              <a:t> </a:t>
            </a:r>
            <a:r>
              <a:rPr lang="en-GB" sz="1200" dirty="0" err="1" smtClean="0"/>
              <a:t>för</a:t>
            </a:r>
            <a:r>
              <a:rPr lang="en-GB" sz="1200" dirty="0" smtClean="0"/>
              <a:t> </a:t>
            </a:r>
            <a:r>
              <a:rPr lang="en-GB" sz="1200" dirty="0" err="1" smtClean="0"/>
              <a:t>att</a:t>
            </a:r>
            <a:r>
              <a:rPr lang="en-GB" sz="1200" dirty="0" smtClean="0"/>
              <a:t> </a:t>
            </a:r>
            <a:r>
              <a:rPr lang="en-GB" sz="1200" dirty="0" err="1" smtClean="0"/>
              <a:t>Lära</a:t>
            </a:r>
            <a:r>
              <a:rPr lang="en-GB" sz="1200" dirty="0" smtClean="0"/>
              <a:t>™ </a:t>
            </a:r>
            <a:r>
              <a:rPr lang="en-GB" sz="1200" dirty="0" err="1" smtClean="0"/>
              <a:t>stimulerar</a:t>
            </a:r>
            <a:r>
              <a:rPr lang="en-GB" sz="1200" dirty="0" smtClean="0"/>
              <a:t> </a:t>
            </a:r>
            <a:r>
              <a:rPr lang="en-GB" sz="1200" dirty="0" err="1" smtClean="0"/>
              <a:t>utveckling</a:t>
            </a:r>
            <a:r>
              <a:rPr lang="en-GB" sz="1200" dirty="0" smtClean="0"/>
              <a:t> </a:t>
            </a:r>
            <a:r>
              <a:rPr lang="en-GB" sz="1200" dirty="0" err="1" smtClean="0"/>
              <a:t>och</a:t>
            </a:r>
            <a:r>
              <a:rPr lang="en-GB" sz="1200" dirty="0" smtClean="0"/>
              <a:t> </a:t>
            </a:r>
            <a:r>
              <a:rPr lang="en-GB" sz="1200" dirty="0" err="1" smtClean="0"/>
              <a:t>lärande</a:t>
            </a:r>
            <a:r>
              <a:rPr lang="en-GB" sz="1200" dirty="0" smtClean="0"/>
              <a:t> </a:t>
            </a:r>
            <a:r>
              <a:rPr lang="en-GB" sz="1200" dirty="0" err="1" smtClean="0"/>
              <a:t>hos</a:t>
            </a:r>
            <a:r>
              <a:rPr lang="en-GB" sz="1200" dirty="0" smtClean="0"/>
              <a:t> </a:t>
            </a:r>
            <a:r>
              <a:rPr lang="en-GB" sz="1200" dirty="0" err="1" smtClean="0"/>
              <a:t>personer</a:t>
            </a:r>
            <a:r>
              <a:rPr lang="en-GB" sz="1200" dirty="0" smtClean="0"/>
              <a:t> med </a:t>
            </a:r>
            <a:r>
              <a:rPr lang="en-GB" sz="1200" dirty="0" err="1" smtClean="0"/>
              <a:t>kognitiva</a:t>
            </a:r>
            <a:r>
              <a:rPr lang="en-GB" sz="1200" dirty="0" smtClean="0"/>
              <a:t> </a:t>
            </a:r>
            <a:r>
              <a:rPr lang="en-GB" sz="1200" dirty="0" err="1" smtClean="0"/>
              <a:t>funktionsnedsättningar</a:t>
            </a:r>
            <a:r>
              <a:rPr lang="en-GB" sz="1200" dirty="0" smtClean="0"/>
              <a:t>. </a:t>
            </a:r>
            <a:r>
              <a:rPr lang="en-GB" sz="1200" i="1" dirty="0" err="1" smtClean="0"/>
              <a:t>Tidskriften</a:t>
            </a:r>
            <a:r>
              <a:rPr lang="en-GB" sz="1200" i="1" dirty="0" smtClean="0"/>
              <a:t> </a:t>
            </a:r>
            <a:r>
              <a:rPr lang="en-GB" sz="1200" i="1" dirty="0" err="1" smtClean="0"/>
              <a:t>Arbetsterapeuten</a:t>
            </a:r>
            <a:r>
              <a:rPr lang="en-GB" sz="1200" i="1" dirty="0" smtClean="0"/>
              <a:t>,</a:t>
            </a:r>
            <a:r>
              <a:rPr lang="en-GB" sz="1200" dirty="0" smtClean="0"/>
              <a:t> nr 8, </a:t>
            </a:r>
            <a:r>
              <a:rPr lang="en-GB" sz="1200" dirty="0" err="1" smtClean="0"/>
              <a:t>Forskning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praxis. (in Swedish)</a:t>
            </a:r>
          </a:p>
          <a:p>
            <a:pPr>
              <a:buNone/>
            </a:pP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R&amp;D</a:t>
            </a:r>
            <a:r>
              <a:rPr lang="en-GB" sz="2400" dirty="0" smtClean="0"/>
              <a:t>-project, </a:t>
            </a:r>
            <a:r>
              <a:rPr lang="en-GB" sz="2400" dirty="0" err="1" smtClean="0"/>
              <a:t>Norrbotten</a:t>
            </a:r>
            <a:r>
              <a:rPr lang="en-GB" sz="2400" dirty="0" smtClean="0"/>
              <a:t>, Nursing home 2011 –  </a:t>
            </a:r>
          </a:p>
          <a:p>
            <a:pPr>
              <a:buNone/>
            </a:pPr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R&amp;D</a:t>
            </a:r>
            <a:r>
              <a:rPr lang="en-GB" sz="2400" dirty="0" smtClean="0"/>
              <a:t>-project, KI, Stockholm, small children 2013 – </a:t>
            </a:r>
          </a:p>
          <a:p>
            <a:pPr>
              <a:buNone/>
            </a:pPr>
            <a:endParaRPr lang="en-GB" sz="900" dirty="0" smtClean="0"/>
          </a:p>
          <a:p>
            <a:pPr>
              <a:buNone/>
            </a:pPr>
            <a:r>
              <a:rPr lang="en-GB" sz="2400" dirty="0" smtClean="0"/>
              <a:t>SWITZERLAND</a:t>
            </a:r>
          </a:p>
          <a:p>
            <a:pPr>
              <a:buNone/>
            </a:pPr>
            <a:r>
              <a:rPr lang="en-GB" sz="2400" dirty="0" smtClean="0"/>
              <a:t>Research project, St </a:t>
            </a:r>
            <a:r>
              <a:rPr lang="en-GB" sz="2400" dirty="0" err="1" smtClean="0"/>
              <a:t>Gallen</a:t>
            </a:r>
            <a:r>
              <a:rPr lang="en-GB" sz="2400" dirty="0" smtClean="0"/>
              <a:t>, children with CP aged 2-4 years 2015 – </a:t>
            </a:r>
          </a:p>
          <a:p>
            <a:pPr>
              <a:buNone/>
            </a:pPr>
            <a:endParaRPr lang="en-GB" dirty="0"/>
          </a:p>
        </p:txBody>
      </p:sp>
      <p:cxnSp>
        <p:nvCxnSpPr>
          <p:cNvPr id="6" name="Rak 5"/>
          <p:cNvCxnSpPr/>
          <p:nvPr/>
        </p:nvCxnSpPr>
        <p:spPr>
          <a:xfrm>
            <a:off x="395536" y="1916832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Close to 4 months - driving TIRO</a:t>
            </a:r>
            <a:endParaRPr lang="en-GB" dirty="0"/>
          </a:p>
        </p:txBody>
      </p:sp>
      <p:pic>
        <p:nvPicPr>
          <p:cNvPr id="1026" name="Picture 2" descr="C:\Users\bärbar\Desktop\Aktuella uppdrag 2014\ESLÖV 2014\JAG2013baby4m_DSC59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414" y="2564904"/>
            <a:ext cx="8196204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Exploring functions and sequencing </a:t>
            </a:r>
            <a:br>
              <a:rPr lang="en-GB" sz="4000" dirty="0" smtClean="0"/>
            </a:br>
            <a:r>
              <a:rPr lang="en-GB" sz="4000" dirty="0" smtClean="0"/>
              <a:t>phases 3-4-5 </a:t>
            </a:r>
            <a:endParaRPr lang="en-GB" sz="4000" dirty="0"/>
          </a:p>
        </p:txBody>
      </p:sp>
      <p:pic>
        <p:nvPicPr>
          <p:cNvPr id="6" name="P8310626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051050" y="2708275"/>
            <a:ext cx="4681538" cy="3511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FFC000"/>
                </a:solidFill>
              </a:rPr>
              <a:t>The </a:t>
            </a:r>
            <a:r>
              <a:rPr lang="sv-SE" dirty="0" err="1" smtClean="0">
                <a:solidFill>
                  <a:srgbClr val="FFC000"/>
                </a:solidFill>
              </a:rPr>
              <a:t>method</a:t>
            </a:r>
            <a:r>
              <a:rPr lang="sv-SE" dirty="0" smtClean="0">
                <a:solidFill>
                  <a:srgbClr val="FFC000"/>
                </a:solidFill>
              </a:rPr>
              <a:t> </a:t>
            </a:r>
            <a:br>
              <a:rPr lang="sv-SE" dirty="0" smtClean="0">
                <a:solidFill>
                  <a:srgbClr val="FFC000"/>
                </a:solidFill>
              </a:rPr>
            </a:br>
            <a:r>
              <a:rPr lang="sv-SE" dirty="0" smtClean="0">
                <a:solidFill>
                  <a:srgbClr val="FFC000"/>
                </a:solidFill>
              </a:rPr>
              <a:t>Driving to </a:t>
            </a:r>
            <a:r>
              <a:rPr lang="sv-SE" dirty="0" err="1" smtClean="0">
                <a:solidFill>
                  <a:srgbClr val="FFC000"/>
                </a:solidFill>
              </a:rPr>
              <a:t>Learn™</a:t>
            </a:r>
            <a:endParaRPr lang="sv-SE" dirty="0">
              <a:solidFill>
                <a:srgbClr val="FFC000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sv-SE" dirty="0" smtClean="0"/>
          </a:p>
          <a:p>
            <a:r>
              <a:rPr lang="en-GB" dirty="0" smtClean="0"/>
              <a:t>Learn to understand the own body and the lived experience </a:t>
            </a:r>
          </a:p>
          <a:p>
            <a:r>
              <a:rPr lang="en-GB" dirty="0" smtClean="0"/>
              <a:t>Learn to influence, direct and control</a:t>
            </a:r>
          </a:p>
          <a:p>
            <a:r>
              <a:rPr lang="en-GB" dirty="0" smtClean="0"/>
              <a:t>A gate to becoming a tool user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3514" y="6391275"/>
            <a:ext cx="39004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GB" dirty="0" smtClean="0"/>
              <a:t>C</a:t>
            </a:r>
            <a:r>
              <a:rPr lang="en-GB" dirty="0" smtClean="0"/>
              <a:t>ontact and information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sv-SE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sv-SE" dirty="0" smtClean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sv-SE" dirty="0" smtClean="0">
                <a:solidFill>
                  <a:schemeClr val="accent2">
                    <a:lumMod val="50000"/>
                  </a:schemeClr>
                </a:solidFill>
              </a:rPr>
              <a:t>ontact</a:t>
            </a:r>
            <a:r>
              <a:rPr lang="sv-SE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</a:p>
          <a:p>
            <a:pPr>
              <a:buNone/>
            </a:pPr>
            <a:r>
              <a:rPr lang="sv-SE" dirty="0" smtClean="0"/>
              <a:t>Lisbeth Nilsson</a:t>
            </a:r>
          </a:p>
          <a:p>
            <a:pPr>
              <a:buNone/>
            </a:pPr>
            <a:r>
              <a:rPr lang="sv-SE" dirty="0" smtClean="0"/>
              <a:t>Mail </a:t>
            </a:r>
            <a:r>
              <a:rPr lang="sv-SE" dirty="0" err="1" smtClean="0"/>
              <a:t>address</a:t>
            </a:r>
            <a:r>
              <a:rPr lang="sv-SE" dirty="0" smtClean="0"/>
              <a:t>: Box 158, 960 33 </a:t>
            </a:r>
            <a:r>
              <a:rPr lang="sv-SE" dirty="0" err="1" smtClean="0"/>
              <a:t>Murjek</a:t>
            </a:r>
            <a:r>
              <a:rPr lang="sv-SE" dirty="0" smtClean="0"/>
              <a:t>, SWEDEN</a:t>
            </a:r>
            <a:endParaRPr lang="sv-SE" dirty="0" smtClean="0"/>
          </a:p>
          <a:p>
            <a:pPr>
              <a:buNone/>
            </a:pPr>
            <a:r>
              <a:rPr lang="sv-SE" dirty="0" err="1" smtClean="0"/>
              <a:t>E-mail</a:t>
            </a:r>
            <a:r>
              <a:rPr lang="sv-SE" dirty="0" smtClean="0"/>
              <a:t>: </a:t>
            </a:r>
            <a:r>
              <a:rPr lang="sv-SE" dirty="0" err="1" smtClean="0">
                <a:hlinkClick r:id="rId2"/>
              </a:rPr>
              <a:t>lisbeth.nilsson@med.lu.se</a:t>
            </a:r>
            <a:r>
              <a:rPr lang="sv-SE" dirty="0" smtClean="0"/>
              <a:t> 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>
                <a:solidFill>
                  <a:schemeClr val="accent2">
                    <a:lumMod val="50000"/>
                  </a:schemeClr>
                </a:solidFill>
              </a:rPr>
              <a:t>Information:</a:t>
            </a:r>
          </a:p>
          <a:p>
            <a:pPr>
              <a:buNone/>
            </a:pPr>
            <a:r>
              <a:rPr lang="sv-SE" dirty="0" err="1" smtClean="0"/>
              <a:t>Homepage</a:t>
            </a:r>
            <a:r>
              <a:rPr lang="sv-SE" dirty="0" smtClean="0"/>
              <a:t>: </a:t>
            </a:r>
            <a:r>
              <a:rPr lang="sv-SE" dirty="0" err="1" smtClean="0">
                <a:solidFill>
                  <a:srgbClr val="0070C0"/>
                </a:solidFill>
                <a:hlinkClick r:id="rId3"/>
              </a:rPr>
              <a:t>www.lisbethnilsson.se/en</a:t>
            </a:r>
            <a:r>
              <a:rPr lang="sv-SE" dirty="0" smtClean="0">
                <a:solidFill>
                  <a:srgbClr val="0070C0"/>
                </a:solidFill>
                <a:hlinkClick r:id="rId3"/>
              </a:rPr>
              <a:t>/</a:t>
            </a:r>
            <a:r>
              <a:rPr lang="sv-SE" dirty="0" smtClean="0">
                <a:solidFill>
                  <a:srgbClr val="0070C0"/>
                </a:solidFill>
              </a:rPr>
              <a:t> </a:t>
            </a:r>
            <a:endParaRPr lang="sv-SE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sv-SE" dirty="0" err="1" smtClean="0"/>
              <a:t>ResearchGate</a:t>
            </a:r>
            <a:r>
              <a:rPr lang="sv-SE" dirty="0" smtClean="0"/>
              <a:t>: </a:t>
            </a:r>
            <a:r>
              <a:rPr lang="sv-SE" dirty="0" smtClean="0">
                <a:hlinkClick r:id="rId4"/>
              </a:rPr>
              <a:t>http://</a:t>
            </a:r>
            <a:r>
              <a:rPr lang="sv-SE" dirty="0" smtClean="0">
                <a:hlinkClick r:id="rId4"/>
              </a:rPr>
              <a:t>www.researchgate.net/profile/Lisbeth_Nilsson</a:t>
            </a:r>
            <a:r>
              <a:rPr lang="sv-SE" dirty="0" smtClean="0"/>
              <a:t> </a:t>
            </a:r>
            <a:endParaRPr lang="sv-SE" dirty="0" smtClean="0"/>
          </a:p>
          <a:p>
            <a:pPr>
              <a:buNone/>
            </a:pPr>
            <a:r>
              <a:rPr lang="sv-SE" dirty="0" err="1" smtClean="0"/>
              <a:t>LinkedIn</a:t>
            </a:r>
            <a:r>
              <a:rPr lang="sv-SE" dirty="0" smtClean="0"/>
              <a:t>: </a:t>
            </a:r>
          </a:p>
          <a:p>
            <a:pPr>
              <a:buNone/>
            </a:pPr>
            <a:r>
              <a:rPr lang="sv-SE" dirty="0" smtClean="0">
                <a:hlinkClick r:id="rId5"/>
              </a:rPr>
              <a:t>	http://se.linkedin.com/pub/lisbeth-nilsson/25/745/1a2</a:t>
            </a:r>
            <a:r>
              <a:rPr lang="sv-SE" dirty="0" smtClean="0"/>
              <a:t> 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Driving to </a:t>
            </a:r>
            <a:r>
              <a:rPr lang="sv-SE" dirty="0" err="1" smtClean="0"/>
              <a:t>Learn™</a:t>
            </a:r>
            <a:endParaRPr lang="sv-SE" sz="40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en-GB" sz="3400" dirty="0" smtClean="0"/>
              <a:t>The method was developed for children, youth and adults with severe cognitive disabilities</a:t>
            </a:r>
          </a:p>
          <a:p>
            <a:pPr lvl="1"/>
            <a:r>
              <a:rPr lang="en-GB" sz="1700" dirty="0" smtClean="0"/>
              <a:t>Nilsson, L. (1996). What can be achieved by training in powered wheelchair. A study of two multihandicapped preschool children. Masters thesis, Lund university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3100" dirty="0" smtClean="0"/>
              <a:t>The Driving to Learn project was carried out 1993 – 2007</a:t>
            </a:r>
          </a:p>
          <a:p>
            <a:r>
              <a:rPr lang="en-GB" sz="2300" dirty="0" smtClean="0"/>
              <a:t>Project Paediatric rehabilitation, Norrbotten 1993-2007</a:t>
            </a:r>
          </a:p>
          <a:p>
            <a:r>
              <a:rPr lang="en-GB" sz="2300" dirty="0" smtClean="0"/>
              <a:t>Project Luleå, Special school 1997 – 1999</a:t>
            </a:r>
          </a:p>
          <a:p>
            <a:r>
              <a:rPr lang="en-GB" sz="2300" dirty="0" smtClean="0"/>
              <a:t>Project Jokkmokk, Primary Health day-care service 1999 – 2001 </a:t>
            </a:r>
          </a:p>
          <a:p>
            <a:r>
              <a:rPr lang="en-GB" sz="2300" dirty="0" smtClean="0"/>
              <a:t>R&amp;D-project, Jokkmokk, Day centre, special school 2003 – 2006</a:t>
            </a:r>
          </a:p>
          <a:p>
            <a:pPr lvl="1">
              <a:buNone/>
            </a:pPr>
            <a:endParaRPr lang="en-GB" sz="1500" dirty="0" smtClean="0"/>
          </a:p>
          <a:p>
            <a:pPr>
              <a:buNone/>
            </a:pPr>
            <a:r>
              <a:rPr lang="en-GB" sz="3100" dirty="0" smtClean="0"/>
              <a:t>Doctoral dissertation Lund 2007 </a:t>
            </a:r>
            <a:r>
              <a:rPr lang="en-GB" dirty="0" smtClean="0"/>
              <a:t> </a:t>
            </a:r>
          </a:p>
          <a:p>
            <a:pPr lvl="1"/>
            <a:r>
              <a:rPr lang="en-GB" sz="1600" b="1" dirty="0" smtClean="0"/>
              <a:t>Nilsson, L</a:t>
            </a:r>
            <a:r>
              <a:rPr lang="en-GB" sz="1600" dirty="0" smtClean="0"/>
              <a:t>. (2007). Driving to Learn. The process of growing consciousness of tool use – a grounded theory of de-</a:t>
            </a:r>
            <a:r>
              <a:rPr lang="en-GB" sz="1600" dirty="0" err="1" smtClean="0"/>
              <a:t>plateauing</a:t>
            </a:r>
            <a:r>
              <a:rPr lang="en-GB" sz="1600" dirty="0" smtClean="0"/>
              <a:t>. Dissertation, Lund University, Lund, Sweden.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cxnSp>
        <p:nvCxnSpPr>
          <p:cNvPr id="6" name="Rak 5"/>
          <p:cNvCxnSpPr/>
          <p:nvPr/>
        </p:nvCxnSpPr>
        <p:spPr>
          <a:xfrm>
            <a:off x="395536" y="1916832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 5"/>
          <p:cNvSpPr/>
          <p:nvPr/>
        </p:nvSpPr>
        <p:spPr>
          <a:xfrm>
            <a:off x="1187624" y="1844824"/>
            <a:ext cx="6192688" cy="4247257"/>
          </a:xfrm>
          <a:prstGeom prst="ellipse">
            <a:avLst/>
          </a:prstGeom>
          <a:solidFill>
            <a:srgbClr val="92D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srgbClr val="003300"/>
                </a:solidFill>
              </a:rPr>
              <a:t>Responsibility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srgbClr val="003300"/>
                </a:solidFill>
              </a:rPr>
              <a:t>Problem-solving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srgbClr val="003300"/>
                </a:solidFill>
              </a:rPr>
              <a:t>Executive functions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srgbClr val="003300"/>
                </a:solidFill>
              </a:rPr>
              <a:t>Multi-tasking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srgbClr val="003300"/>
                </a:solidFill>
              </a:rPr>
              <a:t>Explorative behaviour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srgbClr val="003300"/>
                </a:solidFill>
              </a:rPr>
              <a:t>Attention regulation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srgbClr val="003300"/>
                </a:solidFill>
              </a:rPr>
              <a:t>Alertness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srgbClr val="003300"/>
                </a:solidFill>
              </a:rPr>
              <a:t>Wakefulness </a:t>
            </a:r>
          </a:p>
        </p:txBody>
      </p:sp>
      <p:sp>
        <p:nvSpPr>
          <p:cNvPr id="7" name="Rektangel med rundade hörn 6"/>
          <p:cNvSpPr/>
          <p:nvPr/>
        </p:nvSpPr>
        <p:spPr>
          <a:xfrm>
            <a:off x="6660232" y="2780928"/>
            <a:ext cx="2232248" cy="1080120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>Becoming a tool user 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5724128" y="1772816"/>
            <a:ext cx="1872208" cy="64807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solidFill>
                  <a:srgbClr val="003300"/>
                </a:solidFill>
              </a:rPr>
              <a:t>Neural plasticity</a:t>
            </a:r>
            <a:endParaRPr lang="en-GB" sz="2000" dirty="0">
              <a:solidFill>
                <a:srgbClr val="003300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5868144" y="5301208"/>
            <a:ext cx="1728192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solidFill>
                  <a:srgbClr val="003300"/>
                </a:solidFill>
              </a:rPr>
              <a:t>Independent mobility</a:t>
            </a:r>
            <a:endParaRPr lang="en-GB" sz="2000" dirty="0">
              <a:solidFill>
                <a:srgbClr val="003300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323528" y="4509120"/>
            <a:ext cx="2016224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solidFill>
                  <a:srgbClr val="003300"/>
                </a:solidFill>
              </a:rPr>
              <a:t>Body-awareness sense of self</a:t>
            </a:r>
            <a:endParaRPr lang="en-GB" sz="2000" dirty="0">
              <a:solidFill>
                <a:srgbClr val="003300"/>
              </a:solidFill>
            </a:endParaRPr>
          </a:p>
        </p:txBody>
      </p:sp>
      <p:sp>
        <p:nvSpPr>
          <p:cNvPr id="15" name="Rektangel med rundade hörn 14"/>
          <p:cNvSpPr/>
          <p:nvPr/>
        </p:nvSpPr>
        <p:spPr>
          <a:xfrm>
            <a:off x="1835696" y="5589240"/>
            <a:ext cx="1224607" cy="504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solidFill>
                  <a:srgbClr val="003300"/>
                </a:solidFill>
              </a:rPr>
              <a:t>Memory</a:t>
            </a:r>
            <a:endParaRPr lang="en-GB" sz="2000" dirty="0">
              <a:solidFill>
                <a:srgbClr val="003300"/>
              </a:solidFill>
            </a:endParaRPr>
          </a:p>
        </p:txBody>
      </p:sp>
      <p:sp>
        <p:nvSpPr>
          <p:cNvPr id="12" name="Rektangel med rundade hörn 11"/>
          <p:cNvSpPr/>
          <p:nvPr/>
        </p:nvSpPr>
        <p:spPr>
          <a:xfrm>
            <a:off x="251520" y="3573016"/>
            <a:ext cx="1800200" cy="64807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solidFill>
                  <a:srgbClr val="003300"/>
                </a:solidFill>
              </a:rPr>
              <a:t>Motor skill perception</a:t>
            </a:r>
            <a:endParaRPr lang="en-GB" sz="2000" dirty="0">
              <a:solidFill>
                <a:srgbClr val="003300"/>
              </a:solidFill>
            </a:endParaRPr>
          </a:p>
        </p:txBody>
      </p:sp>
      <p:sp>
        <p:nvSpPr>
          <p:cNvPr id="13" name="Rektangel med rundade hörn 12"/>
          <p:cNvSpPr/>
          <p:nvPr/>
        </p:nvSpPr>
        <p:spPr>
          <a:xfrm>
            <a:off x="1043608" y="1772816"/>
            <a:ext cx="2016224" cy="64807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solidFill>
                  <a:srgbClr val="003300"/>
                </a:solidFill>
              </a:rPr>
              <a:t>Own initiatives to activity</a:t>
            </a:r>
            <a:endParaRPr lang="en-GB" sz="2000" dirty="0">
              <a:solidFill>
                <a:srgbClr val="003300"/>
              </a:solidFill>
            </a:endParaRPr>
          </a:p>
        </p:txBody>
      </p:sp>
      <p:sp>
        <p:nvSpPr>
          <p:cNvPr id="16" name="Rektangel med rundade hörn 15"/>
          <p:cNvSpPr/>
          <p:nvPr/>
        </p:nvSpPr>
        <p:spPr>
          <a:xfrm>
            <a:off x="3347864" y="5949280"/>
            <a:ext cx="216024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solidFill>
                  <a:srgbClr val="003300"/>
                </a:solidFill>
              </a:rPr>
              <a:t>Interaction communication</a:t>
            </a:r>
            <a:endParaRPr lang="en-GB" sz="2000" dirty="0">
              <a:solidFill>
                <a:srgbClr val="003300"/>
              </a:solidFill>
            </a:endParaRPr>
          </a:p>
        </p:txBody>
      </p:sp>
      <p:sp>
        <p:nvSpPr>
          <p:cNvPr id="17" name="Rektangel med rundade hörn 16"/>
          <p:cNvSpPr/>
          <p:nvPr/>
        </p:nvSpPr>
        <p:spPr>
          <a:xfrm>
            <a:off x="683568" y="2636912"/>
            <a:ext cx="1656184" cy="64807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000" dirty="0" smtClean="0">
                <a:solidFill>
                  <a:srgbClr val="003300"/>
                </a:solidFill>
              </a:rPr>
              <a:t>Motivation emotions</a:t>
            </a:r>
            <a:endParaRPr lang="en-GB" sz="2000" dirty="0">
              <a:solidFill>
                <a:srgbClr val="003300"/>
              </a:solidFill>
            </a:endParaRPr>
          </a:p>
        </p:txBody>
      </p:sp>
      <p:sp>
        <p:nvSpPr>
          <p:cNvPr id="18" name="Rektangel med rundade hörn 17"/>
          <p:cNvSpPr/>
          <p:nvPr/>
        </p:nvSpPr>
        <p:spPr>
          <a:xfrm>
            <a:off x="6804248" y="4149080"/>
            <a:ext cx="1512168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solidFill>
                  <a:srgbClr val="003300"/>
                </a:solidFill>
              </a:rPr>
              <a:t>Executive functions</a:t>
            </a:r>
            <a:endParaRPr lang="en-GB" sz="2000" dirty="0">
              <a:solidFill>
                <a:srgbClr val="003300"/>
              </a:solidFill>
            </a:endParaRPr>
          </a:p>
        </p:txBody>
      </p:sp>
      <p:sp>
        <p:nvSpPr>
          <p:cNvPr id="21" name="Rubrik 18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05800" cy="1368152"/>
          </a:xfrm>
        </p:spPr>
        <p:txBody>
          <a:bodyPr>
            <a:normAutofit fontScale="90000"/>
          </a:bodyPr>
          <a:lstStyle/>
          <a:p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sv-SE" sz="5400" b="1" dirty="0" smtClean="0">
                <a:solidFill>
                  <a:srgbClr val="002060"/>
                </a:solidFill>
              </a:rPr>
              <a:t/>
            </a:r>
            <a:br>
              <a:rPr lang="sv-SE" sz="5400" b="1" dirty="0" smtClean="0">
                <a:solidFill>
                  <a:srgbClr val="002060"/>
                </a:solidFill>
              </a:rPr>
            </a:br>
            <a:r>
              <a:rPr lang="en-GB" sz="4900" dirty="0" smtClean="0">
                <a:solidFill>
                  <a:schemeClr val="accent4">
                    <a:lumMod val="25000"/>
                  </a:schemeClr>
                </a:solidFill>
              </a:rPr>
              <a:t>Driving to Learn – what develops?</a:t>
            </a:r>
            <a:r>
              <a:rPr lang="en-GB" sz="5400" b="1" dirty="0" smtClean="0">
                <a:solidFill>
                  <a:srgbClr val="002060"/>
                </a:solidFill>
              </a:rPr>
              <a:t/>
            </a:r>
            <a:br>
              <a:rPr lang="en-GB" sz="5400" b="1" dirty="0" smtClean="0">
                <a:solidFill>
                  <a:srgbClr val="002060"/>
                </a:solidFill>
              </a:rPr>
            </a:b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FFC000"/>
                </a:solidFill>
              </a:rPr>
              <a:t>TIRO – </a:t>
            </a:r>
            <a:r>
              <a:rPr lang="en-US" dirty="0" smtClean="0">
                <a:solidFill>
                  <a:srgbClr val="FFC000"/>
                </a:solidFill>
              </a:rPr>
              <a:t>the learning tool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tool for learning</a:t>
            </a:r>
          </a:p>
          <a:p>
            <a:r>
              <a:rPr lang="en-GB" dirty="0" smtClean="0"/>
              <a:t>A powered wheelchair for practice</a:t>
            </a:r>
          </a:p>
          <a:p>
            <a:r>
              <a:rPr lang="en-GB" dirty="0" smtClean="0"/>
              <a:t>Can be used in many different practices</a:t>
            </a:r>
          </a:p>
          <a:p>
            <a:r>
              <a:rPr lang="en-GB" dirty="0" smtClean="0"/>
              <a:t>Only for use in clinics, schools, day care and alike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3514" y="6391275"/>
            <a:ext cx="39004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1049" cy="971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362701"/>
            <a:ext cx="11811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ubrik 9"/>
          <p:cNvSpPr>
            <a:spLocks noGrp="1"/>
          </p:cNvSpPr>
          <p:nvPr>
            <p:ph type="title"/>
          </p:nvPr>
        </p:nvSpPr>
        <p:spPr>
          <a:xfrm>
            <a:off x="611559" y="274638"/>
            <a:ext cx="8280920" cy="142617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dirty="0" smtClean="0"/>
              <a:t>TIRO</a:t>
            </a:r>
            <a:r>
              <a:rPr lang="en-GB" b="1" dirty="0" smtClean="0"/>
              <a:t> </a:t>
            </a:r>
            <a:r>
              <a:rPr lang="en-GB" dirty="0" smtClean="0"/>
              <a:t>– the learning tool</a:t>
            </a:r>
            <a:endParaRPr lang="en-GB" dirty="0"/>
          </a:p>
        </p:txBody>
      </p:sp>
      <p:pic>
        <p:nvPicPr>
          <p:cNvPr id="1026" name="Picture 2" descr="C:\Users\bärbar\Desktop\Tiro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5868144" y="2060848"/>
            <a:ext cx="2765134" cy="4176464"/>
          </a:xfrm>
          <a:prstGeom prst="rect">
            <a:avLst/>
          </a:prstGeom>
          <a:noFill/>
        </p:spPr>
      </p:pic>
      <p:sp>
        <p:nvSpPr>
          <p:cNvPr id="15" name="textruta 14"/>
          <p:cNvSpPr txBox="1"/>
          <p:nvPr/>
        </p:nvSpPr>
        <p:spPr>
          <a:xfrm>
            <a:off x="467545" y="2204864"/>
            <a:ext cx="3960440" cy="2800751"/>
          </a:xfrm>
          <a:prstGeom prst="rect">
            <a:avLst/>
          </a:prstGeom>
          <a:noFill/>
        </p:spPr>
        <p:txBody>
          <a:bodyPr wrap="square" lIns="91423" tIns="45712" rIns="91423" bIns="45712">
            <a:spAutoFit/>
          </a:bodyPr>
          <a:lstStyle/>
          <a:p>
            <a:pPr>
              <a:defRPr/>
            </a:pPr>
            <a:r>
              <a:rPr lang="en-GB" sz="1600" dirty="0" smtClean="0">
                <a:solidFill>
                  <a:schemeClr val="accent2">
                    <a:lumMod val="50000"/>
                  </a:schemeClr>
                </a:solidFill>
              </a:rPr>
              <a:t>The design is based on the findings in the Driving to Learn project</a:t>
            </a:r>
          </a:p>
          <a:p>
            <a:pPr>
              <a:defRPr/>
            </a:pPr>
            <a:r>
              <a:rPr lang="en-GB" sz="1600" dirty="0" smtClean="0">
                <a:solidFill>
                  <a:schemeClr val="accent2">
                    <a:lumMod val="50000"/>
                  </a:schemeClr>
                </a:solidFill>
              </a:rPr>
              <a:t>Three prototypes were clinically tested</a:t>
            </a:r>
          </a:p>
          <a:p>
            <a:pPr>
              <a:defRPr/>
            </a:pPr>
            <a:endParaRPr lang="en-GB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GB" sz="1600" dirty="0" smtClean="0">
                <a:solidFill>
                  <a:schemeClr val="accent2">
                    <a:lumMod val="50000"/>
                  </a:schemeClr>
                </a:solidFill>
              </a:rPr>
              <a:t>Predictable functions</a:t>
            </a:r>
          </a:p>
          <a:p>
            <a:pPr>
              <a:defRPr/>
            </a:pPr>
            <a:r>
              <a:rPr lang="en-GB" sz="1600" dirty="0" smtClean="0">
                <a:solidFill>
                  <a:schemeClr val="accent2">
                    <a:lumMod val="50000"/>
                  </a:schemeClr>
                </a:solidFill>
              </a:rPr>
              <a:t>Good properties for learning</a:t>
            </a:r>
          </a:p>
          <a:p>
            <a:pPr>
              <a:defRPr/>
            </a:pPr>
            <a:r>
              <a:rPr lang="en-GB" sz="1600" dirty="0" smtClean="0">
                <a:solidFill>
                  <a:schemeClr val="accent2">
                    <a:lumMod val="50000"/>
                  </a:schemeClr>
                </a:solidFill>
              </a:rPr>
              <a:t>Stable active sitting</a:t>
            </a:r>
          </a:p>
          <a:p>
            <a:pPr>
              <a:defRPr/>
            </a:pPr>
            <a:r>
              <a:rPr lang="en-GB" sz="1600" dirty="0" smtClean="0">
                <a:solidFill>
                  <a:schemeClr val="accent2">
                    <a:lumMod val="50000"/>
                  </a:schemeClr>
                </a:solidFill>
              </a:rPr>
              <a:t>A ”one-for-al” seating unit</a:t>
            </a:r>
          </a:p>
          <a:p>
            <a:pPr>
              <a:defRPr/>
            </a:pPr>
            <a:endParaRPr lang="en-GB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GB" sz="1600" dirty="0" smtClean="0">
                <a:solidFill>
                  <a:schemeClr val="accent2">
                    <a:lumMod val="50000"/>
                  </a:schemeClr>
                </a:solidFill>
              </a:rPr>
              <a:t>Developed in co-operation with Permobil AB, Sweden and Permobil Europe</a:t>
            </a:r>
            <a:endParaRPr lang="en-GB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467544" y="1844824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43514" y="6391275"/>
            <a:ext cx="39004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ruta 11"/>
          <p:cNvSpPr txBox="1"/>
          <p:nvPr/>
        </p:nvSpPr>
        <p:spPr>
          <a:xfrm>
            <a:off x="467544" y="5085184"/>
            <a:ext cx="5256584" cy="1015647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GB" sz="1500" b="1" dirty="0"/>
              <a:t>Nilsson, L</a:t>
            </a:r>
            <a:r>
              <a:rPr lang="en-GB" sz="1500" dirty="0"/>
              <a:t>., &amp; Eklund, M. (2006). Driving to Learn. </a:t>
            </a:r>
            <a:endParaRPr lang="en-GB" sz="1500" dirty="0" smtClean="0"/>
          </a:p>
          <a:p>
            <a:r>
              <a:rPr lang="en-GB" sz="1500" dirty="0" smtClean="0"/>
              <a:t>Powered  wheelchair </a:t>
            </a:r>
            <a:r>
              <a:rPr lang="en-GB" sz="1500" dirty="0"/>
              <a:t>training for those with cognitive disabilities. </a:t>
            </a:r>
            <a:r>
              <a:rPr lang="en-GB" sz="1400" i="1" dirty="0" smtClean="0"/>
              <a:t>International </a:t>
            </a:r>
            <a:r>
              <a:rPr lang="en-GB" sz="1400" i="1" dirty="0"/>
              <a:t>Journal of Therapy </a:t>
            </a:r>
            <a:r>
              <a:rPr lang="en-GB" sz="1400" i="1" dirty="0" smtClean="0"/>
              <a:t>and</a:t>
            </a:r>
          </a:p>
          <a:p>
            <a:r>
              <a:rPr lang="en-GB" sz="1400" i="1" dirty="0" smtClean="0"/>
              <a:t>Rehabilitation</a:t>
            </a:r>
            <a:r>
              <a:rPr lang="en-GB" sz="1400" i="1" dirty="0"/>
              <a:t>, 13</a:t>
            </a:r>
            <a:r>
              <a:rPr lang="en-GB" sz="1400" dirty="0"/>
              <a:t>(11), 517-527</a:t>
            </a:r>
            <a:r>
              <a:rPr lang="en-GB" sz="1500" dirty="0"/>
              <a:t>.</a:t>
            </a:r>
            <a:endParaRPr lang="sv-SE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TIRO – a wheelchair for practice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buNone/>
            </a:pPr>
            <a:endParaRPr lang="sv-SE" dirty="0" smtClean="0"/>
          </a:p>
          <a:p>
            <a:pPr>
              <a:spcBef>
                <a:spcPts val="1200"/>
              </a:spcBef>
              <a:buNone/>
            </a:pPr>
            <a:r>
              <a:rPr lang="en-GB" dirty="0" smtClean="0"/>
              <a:t>TIRO makes practice </a:t>
            </a:r>
            <a:r>
              <a:rPr lang="en-GB" i="1" dirty="0" smtClean="0"/>
              <a:t>safer</a:t>
            </a:r>
            <a:r>
              <a:rPr lang="en-GB" dirty="0" smtClean="0"/>
              <a:t> for people who have physical limitations or cognitive disabilities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Seating unit that </a:t>
            </a:r>
            <a:r>
              <a:rPr lang="en-GB" i="1" dirty="0" smtClean="0"/>
              <a:t>quickly</a:t>
            </a:r>
            <a:r>
              <a:rPr lang="en-GB" dirty="0" smtClean="0"/>
              <a:t> can be </a:t>
            </a:r>
            <a:r>
              <a:rPr lang="en-GB" i="1" dirty="0" smtClean="0"/>
              <a:t>adjusted</a:t>
            </a:r>
            <a:r>
              <a:rPr lang="en-GB" dirty="0" smtClean="0"/>
              <a:t> in-between child and adult size without using any hand tools</a:t>
            </a:r>
          </a:p>
          <a:p>
            <a:r>
              <a:rPr lang="en-GB" dirty="0" smtClean="0"/>
              <a:t>Joystick mounted in the </a:t>
            </a:r>
            <a:r>
              <a:rPr lang="en-GB" dirty="0" err="1" smtClean="0"/>
              <a:t>center</a:t>
            </a:r>
            <a:r>
              <a:rPr lang="en-GB" dirty="0" smtClean="0"/>
              <a:t> of a </a:t>
            </a:r>
            <a:r>
              <a:rPr lang="en-GB" dirty="0" err="1" smtClean="0"/>
              <a:t>Plexiglass</a:t>
            </a:r>
            <a:r>
              <a:rPr lang="en-GB" dirty="0" smtClean="0"/>
              <a:t> tray that is attached to the armrests  - possibility to </a:t>
            </a:r>
            <a:r>
              <a:rPr lang="en-GB" i="1" dirty="0" smtClean="0"/>
              <a:t>choose best hand </a:t>
            </a:r>
            <a:r>
              <a:rPr lang="en-GB" dirty="0" smtClean="0"/>
              <a:t>for operation or use both hands</a:t>
            </a:r>
          </a:p>
          <a:p>
            <a:r>
              <a:rPr lang="en-GB" dirty="0" smtClean="0"/>
              <a:t>Electronics with a special programming that makes driving safer and </a:t>
            </a:r>
            <a:r>
              <a:rPr lang="en-GB" i="1" dirty="0" smtClean="0"/>
              <a:t>facilitates learning</a:t>
            </a:r>
          </a:p>
          <a:p>
            <a:pPr>
              <a:buNone/>
            </a:pPr>
            <a:endParaRPr lang="sv-SE" dirty="0"/>
          </a:p>
        </p:txBody>
      </p:sp>
      <p:cxnSp>
        <p:nvCxnSpPr>
          <p:cNvPr id="4" name="Rak 3"/>
          <p:cNvCxnSpPr/>
          <p:nvPr/>
        </p:nvCxnSpPr>
        <p:spPr>
          <a:xfrm>
            <a:off x="323528" y="1988840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One-for-all seating unit</a:t>
            </a:r>
            <a:endParaRPr lang="en-GB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sv-SE" sz="3000" dirty="0" smtClean="0"/>
          </a:p>
          <a:p>
            <a:pPr>
              <a:buNone/>
            </a:pPr>
            <a:r>
              <a:rPr lang="en-GB" sz="3000" dirty="0" smtClean="0"/>
              <a:t>Makes it possible to use ONE powered wheelchair for many who needs practice – both children and adults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Opens opportunities for those who needs very long periods of practice to learn</a:t>
            </a:r>
          </a:p>
          <a:p>
            <a:r>
              <a:rPr lang="en-GB" dirty="0" smtClean="0"/>
              <a:t>If rehabilitation practices are located in the same building complex they can have one TIRO together and share the costs </a:t>
            </a:r>
          </a:p>
          <a:p>
            <a:r>
              <a:rPr lang="en-GB" dirty="0" smtClean="0"/>
              <a:t>Assistive technology providers can have a TIRO for assessment and rental</a:t>
            </a:r>
          </a:p>
          <a:p>
            <a:r>
              <a:rPr lang="en-GB" dirty="0" smtClean="0"/>
              <a:t>Multi-sensory Centres can have a TIRO to provide movement experiences in action</a:t>
            </a:r>
          </a:p>
        </p:txBody>
      </p:sp>
      <p:cxnSp>
        <p:nvCxnSpPr>
          <p:cNvPr id="7" name="Rak 6"/>
          <p:cNvCxnSpPr/>
          <p:nvPr/>
        </p:nvCxnSpPr>
        <p:spPr>
          <a:xfrm>
            <a:off x="323528" y="2060848"/>
            <a:ext cx="835183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 idx="4294967295"/>
          </p:nvPr>
        </p:nvSpPr>
        <p:spPr>
          <a:xfrm>
            <a:off x="611560" y="908050"/>
            <a:ext cx="7740278" cy="56673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4000" dirty="0" smtClean="0">
                <a:solidFill>
                  <a:srgbClr val="002060"/>
                </a:solidFill>
              </a:rPr>
              <a:t>TIRO – quick shift adult – child size</a:t>
            </a:r>
            <a:endParaRPr lang="en-GB" sz="4000" dirty="0" smtClean="0">
              <a:solidFill>
                <a:srgbClr val="002060"/>
              </a:solidFill>
            </a:endParaRPr>
          </a:p>
        </p:txBody>
      </p:sp>
      <p:pic>
        <p:nvPicPr>
          <p:cNvPr id="7185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2900" y="6362701"/>
            <a:ext cx="11811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ktangel med rundade hörn 13"/>
          <p:cNvSpPr/>
          <p:nvPr/>
        </p:nvSpPr>
        <p:spPr>
          <a:xfrm>
            <a:off x="251520" y="3501008"/>
            <a:ext cx="2232248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Quick adjustment of tray height</a:t>
            </a:r>
            <a:endParaRPr lang="en-GB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ktangel med rundade hörn 20"/>
          <p:cNvSpPr/>
          <p:nvPr/>
        </p:nvSpPr>
        <p:spPr>
          <a:xfrm>
            <a:off x="251520" y="2060848"/>
            <a:ext cx="2232248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Electronic box on the back rest</a:t>
            </a:r>
            <a:endParaRPr lang="en-GB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ktangel med rundade hörn 23"/>
          <p:cNvSpPr/>
          <p:nvPr/>
        </p:nvSpPr>
        <p:spPr>
          <a:xfrm>
            <a:off x="6660232" y="4365104"/>
            <a:ext cx="2232248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Mechanical bumper</a:t>
            </a:r>
            <a:endParaRPr lang="en-GB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ktangel med rundade hörn 26"/>
          <p:cNvSpPr/>
          <p:nvPr/>
        </p:nvSpPr>
        <p:spPr>
          <a:xfrm>
            <a:off x="251520" y="4869160"/>
            <a:ext cx="2232248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Sliding  rail for back rest + tray</a:t>
            </a:r>
            <a:endParaRPr lang="en-GB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ktangel med rundade hörn 29"/>
          <p:cNvSpPr/>
          <p:nvPr/>
        </p:nvSpPr>
        <p:spPr>
          <a:xfrm>
            <a:off x="6660232" y="2780929"/>
            <a:ext cx="2232248" cy="1224136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en-GB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Plexi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glass tray with mid-placed joystick</a:t>
            </a:r>
            <a:endParaRPr lang="en-GB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8" name="Picture 2" descr="C:\Users\bärbar\Desktop\Resna Universal design feb 2011\TIRO inställd för barn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276873"/>
            <a:ext cx="3761792" cy="3744416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</p:pic>
      <p:cxnSp>
        <p:nvCxnSpPr>
          <p:cNvPr id="19" name="Rak pil 18"/>
          <p:cNvCxnSpPr/>
          <p:nvPr/>
        </p:nvCxnSpPr>
        <p:spPr>
          <a:xfrm>
            <a:off x="2483769" y="2744924"/>
            <a:ext cx="432049" cy="396043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 flipV="1">
            <a:off x="2483769" y="4077072"/>
            <a:ext cx="576063" cy="108013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 flipV="1">
            <a:off x="2483769" y="4653137"/>
            <a:ext cx="864095" cy="900099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flipH="1">
            <a:off x="5580111" y="3392996"/>
            <a:ext cx="1080121" cy="324037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/>
          <p:nvPr/>
        </p:nvCxnSpPr>
        <p:spPr>
          <a:xfrm flipH="1">
            <a:off x="6084168" y="4833157"/>
            <a:ext cx="576063" cy="324037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Vänster-höger 27"/>
          <p:cNvSpPr/>
          <p:nvPr/>
        </p:nvSpPr>
        <p:spPr>
          <a:xfrm>
            <a:off x="4427984" y="3212976"/>
            <a:ext cx="576063" cy="484632"/>
          </a:xfrm>
          <a:prstGeom prst="leftRightArrow">
            <a:avLst/>
          </a:prstGeom>
          <a:solidFill>
            <a:srgbClr val="FFFF0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sv-SE"/>
          </a:p>
        </p:txBody>
      </p:sp>
      <p:sp>
        <p:nvSpPr>
          <p:cNvPr id="29" name="Rektangel med rundade hörn 28"/>
          <p:cNvSpPr/>
          <p:nvPr/>
        </p:nvSpPr>
        <p:spPr>
          <a:xfrm>
            <a:off x="4932041" y="1844825"/>
            <a:ext cx="1872207" cy="792088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>
              <a:defRPr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Seating depth</a:t>
            </a:r>
            <a:endParaRPr lang="en-GB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1" name="Rak pil 30"/>
          <p:cNvCxnSpPr/>
          <p:nvPr/>
        </p:nvCxnSpPr>
        <p:spPr>
          <a:xfrm flipH="1">
            <a:off x="4788024" y="2636912"/>
            <a:ext cx="216023" cy="43204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24"/>
          <p:cNvCxnSpPr/>
          <p:nvPr/>
        </p:nvCxnSpPr>
        <p:spPr>
          <a:xfrm>
            <a:off x="323528" y="1628800"/>
            <a:ext cx="8352929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86451"/>
            <a:ext cx="781049" cy="971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Driving to Learn 2">
      <a:dk1>
        <a:srgbClr val="004C00"/>
      </a:dk1>
      <a:lt1>
        <a:srgbClr val="B4D9B1"/>
      </a:lt1>
      <a:dk2>
        <a:srgbClr val="177226"/>
      </a:dk2>
      <a:lt2>
        <a:srgbClr val="D8D8D8"/>
      </a:lt2>
      <a:accent1>
        <a:srgbClr val="E2BD34"/>
      </a:accent1>
      <a:accent2>
        <a:srgbClr val="9D3232"/>
      </a:accent2>
      <a:accent3>
        <a:srgbClr val="FFC000"/>
      </a:accent3>
      <a:accent4>
        <a:srgbClr val="D1E8D0"/>
      </a:accent4>
      <a:accent5>
        <a:srgbClr val="EFD4D5"/>
      </a:accent5>
      <a:accent6>
        <a:srgbClr val="D79597"/>
      </a:accent6>
      <a:hlink>
        <a:srgbClr val="DB5353"/>
      </a:hlink>
      <a:folHlink>
        <a:srgbClr val="903638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2807</TotalTime>
  <Words>1412</Words>
  <Application>Microsoft Office PowerPoint</Application>
  <PresentationFormat>Bildspel på skärmen (4:3)</PresentationFormat>
  <Paragraphs>284</Paragraphs>
  <Slides>20</Slides>
  <Notes>1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Flöde</vt:lpstr>
      <vt:lpstr>Driving to Learn™ – a stimulating practice</vt:lpstr>
      <vt:lpstr>The method  Driving to Learn™</vt:lpstr>
      <vt:lpstr>Driving to Learn™</vt:lpstr>
      <vt:lpstr>           Driving to Learn – what develops? </vt:lpstr>
      <vt:lpstr>TIRO – the learning tool</vt:lpstr>
      <vt:lpstr>TIRO – the learning tool</vt:lpstr>
      <vt:lpstr>TIRO – a wheelchair for practice</vt:lpstr>
      <vt:lpstr>One-for-all seating unit</vt:lpstr>
      <vt:lpstr>TIRO – quick shift adult – child size</vt:lpstr>
      <vt:lpstr>ALP - tool</vt:lpstr>
      <vt:lpstr>The ALP-tool  involves 2 parts</vt:lpstr>
      <vt:lpstr>Bild 12</vt:lpstr>
      <vt:lpstr>       Strategies facilitating learning </vt:lpstr>
      <vt:lpstr>Evidence and research</vt:lpstr>
      <vt:lpstr>Evidence for Driving to Learn™  </vt:lpstr>
      <vt:lpstr>Publications – in journals</vt:lpstr>
      <vt:lpstr>Driving to Learn™ - further research</vt:lpstr>
      <vt:lpstr>Close to 4 months - driving TIRO</vt:lpstr>
      <vt:lpstr>Exploring functions and sequencing  phases 3-4-5 </vt:lpstr>
      <vt:lpstr>Contact and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Köra för att Lära™ – en övning som stimulerar</dc:title>
  <dc:creator>bärbar</dc:creator>
  <cp:lastModifiedBy>bärbar</cp:lastModifiedBy>
  <cp:revision>131</cp:revision>
  <dcterms:created xsi:type="dcterms:W3CDTF">2014-05-14T06:36:58Z</dcterms:created>
  <dcterms:modified xsi:type="dcterms:W3CDTF">2015-11-03T15:03:57Z</dcterms:modified>
</cp:coreProperties>
</file>